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610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77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152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058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0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381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75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04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96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443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954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64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6/18/2022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 spc="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978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1" kern="1200" spc="13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 spc="13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 spc="13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 spc="13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 spc="13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 spc="13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724F2CC5-D256-DCBB-E907-1074F00ED6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69939E-322A-D010-2B3E-C24DD627E4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647873"/>
            <a:ext cx="9144000" cy="192151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SCIENCE INTERNSHIP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Session 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DF703-791A-AF81-EFD3-1FC14069A4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36465"/>
            <a:ext cx="9144000" cy="64678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HDLC TECHNOLOGIES</a:t>
            </a:r>
          </a:p>
        </p:txBody>
      </p:sp>
    </p:spTree>
    <p:extLst>
      <p:ext uri="{BB962C8B-B14F-4D97-AF65-F5344CB8AC3E}">
        <p14:creationId xmlns:p14="http://schemas.microsoft.com/office/powerpoint/2010/main" val="27110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F541DB91-0B10-46D9-B34B-7BFF9602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3" name="Freeform: Shape 6152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E7296B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AFA8F-90DD-4A01-22F9-B5E0BA333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156" y="365125"/>
            <a:ext cx="5827643" cy="1433433"/>
          </a:xfrm>
        </p:spPr>
        <p:txBody>
          <a:bodyPr anchor="b"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Matplotlib Labels and Title</a:t>
            </a:r>
            <a:endParaRPr lang="en-US" dirty="0"/>
          </a:p>
        </p:txBody>
      </p:sp>
      <p:pic>
        <p:nvPicPr>
          <p:cNvPr id="6146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D5C12BCC-C5CE-36E9-4E36-677EF8F33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6" y="2891396"/>
            <a:ext cx="4309533" cy="323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9566D-12AC-3F58-6C20-B535BEDE7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6156" y="2055813"/>
            <a:ext cx="5827644" cy="4121149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b="0" i="0">
                <a:effectLst/>
                <a:latin typeface="Consolas" panose="020B0609020204030204" pitchFamily="49" charset="0"/>
              </a:rPr>
              <a:t>import numpy as np</a:t>
            </a:r>
            <a:br>
              <a:rPr lang="en-US" sz="1500"/>
            </a:br>
            <a:r>
              <a:rPr lang="en-US" sz="1500" b="0" i="0">
                <a:effectLst/>
                <a:latin typeface="Consolas" panose="020B0609020204030204" pitchFamily="49" charset="0"/>
              </a:rPr>
              <a:t>import matplotlib.pyplot as plt</a:t>
            </a:r>
            <a:br>
              <a:rPr lang="en-US" sz="1500"/>
            </a:br>
            <a:br>
              <a:rPr lang="en-US" sz="1500"/>
            </a:br>
            <a:r>
              <a:rPr lang="en-US" sz="1500" b="0" i="0">
                <a:effectLst/>
                <a:latin typeface="Consolas" panose="020B0609020204030204" pitchFamily="49" charset="0"/>
              </a:rPr>
              <a:t>x = np.array([80, 85, 90, 95, 100, 105, 110, 115, 120, 125])</a:t>
            </a:r>
            <a:br>
              <a:rPr lang="en-US" sz="1500"/>
            </a:br>
            <a:r>
              <a:rPr lang="en-US" sz="1500" b="0" i="0">
                <a:effectLst/>
                <a:latin typeface="Consolas" panose="020B0609020204030204" pitchFamily="49" charset="0"/>
              </a:rPr>
              <a:t>y = np.array([240, 250, 260, 270, 280, 290, 300, 310, 320, 330])</a:t>
            </a:r>
            <a:br>
              <a:rPr lang="en-US" sz="1500"/>
            </a:br>
            <a:br>
              <a:rPr lang="en-US" sz="1500"/>
            </a:br>
            <a:r>
              <a:rPr lang="en-US" sz="1500" b="0" i="0">
                <a:effectLst/>
                <a:latin typeface="Consolas" panose="020B0609020204030204" pitchFamily="49" charset="0"/>
              </a:rPr>
              <a:t>plt.plot(x, y)</a:t>
            </a:r>
            <a:br>
              <a:rPr lang="en-US" sz="1500"/>
            </a:br>
            <a:br>
              <a:rPr lang="en-US" sz="1500"/>
            </a:br>
            <a:r>
              <a:rPr lang="en-US" sz="1500" b="0" i="0">
                <a:effectLst/>
                <a:latin typeface="Consolas" panose="020B0609020204030204" pitchFamily="49" charset="0"/>
              </a:rPr>
              <a:t>plt.title("Sports Watch Data")</a:t>
            </a:r>
            <a:br>
              <a:rPr lang="en-US" sz="1500"/>
            </a:br>
            <a:r>
              <a:rPr lang="en-US" sz="1500" b="0" i="0">
                <a:effectLst/>
                <a:latin typeface="Consolas" panose="020B0609020204030204" pitchFamily="49" charset="0"/>
              </a:rPr>
              <a:t>plt.xlabel("Average Pulse")</a:t>
            </a:r>
            <a:br>
              <a:rPr lang="en-US" sz="1500"/>
            </a:br>
            <a:r>
              <a:rPr lang="en-US" sz="1500" b="0" i="0">
                <a:effectLst/>
                <a:latin typeface="Consolas" panose="020B0609020204030204" pitchFamily="49" charset="0"/>
              </a:rPr>
              <a:t>plt.ylabel("Calorie Burnage")</a:t>
            </a:r>
            <a:br>
              <a:rPr lang="en-US" sz="1500"/>
            </a:br>
            <a:br>
              <a:rPr lang="en-US" sz="1500"/>
            </a:br>
            <a:r>
              <a:rPr lang="en-US" sz="1500" b="0" i="0">
                <a:effectLst/>
                <a:latin typeface="Consolas" panose="020B0609020204030204" pitchFamily="49" charset="0"/>
              </a:rPr>
              <a:t>plt.show()</a:t>
            </a:r>
            <a:endParaRPr lang="en-US" sz="1500"/>
          </a:p>
        </p:txBody>
      </p:sp>
    </p:spTree>
    <p:extLst>
      <p:ext uri="{BB962C8B-B14F-4D97-AF65-F5344CB8AC3E}">
        <p14:creationId xmlns:p14="http://schemas.microsoft.com/office/powerpoint/2010/main" val="2917050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7" name="Freeform: Shape 7176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1A77B0-7899-844E-C7AB-2D24CBB5E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sz="3100" b="0" i="0">
                <a:effectLst/>
                <a:latin typeface="Segoe UI" panose="020B0502040204020203" pitchFamily="34" charset="0"/>
              </a:rPr>
              <a:t>Matplotlib Adding Grid Lines</a:t>
            </a:r>
            <a:endParaRPr lang="en-US" sz="3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52210-9015-F3A1-6E09-CC9A152C9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8723"/>
            <a:ext cx="5747425" cy="398823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1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1100" b="0" i="0" dirty="0" err="1">
                <a:effectLst/>
                <a:latin typeface="Consolas" panose="020B0609020204030204" pitchFamily="49" charset="0"/>
              </a:rPr>
              <a:t>numpy</a:t>
            </a:r>
            <a:r>
              <a:rPr lang="en-US" sz="1100" b="0" i="0" dirty="0">
                <a:effectLst/>
                <a:latin typeface="Consolas" panose="020B0609020204030204" pitchFamily="49" charset="0"/>
              </a:rPr>
              <a:t> as np</a:t>
            </a:r>
            <a:br>
              <a:rPr lang="en-US" sz="1100" dirty="0"/>
            </a:br>
            <a:r>
              <a:rPr lang="en-US" sz="11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1100" b="0" i="0" dirty="0" err="1">
                <a:effectLst/>
                <a:latin typeface="Consolas" panose="020B0609020204030204" pitchFamily="49" charset="0"/>
              </a:rPr>
              <a:t>matplotlib.pyplot</a:t>
            </a:r>
            <a:r>
              <a:rPr lang="en-US" sz="1100" b="0" i="0" dirty="0">
                <a:effectLst/>
                <a:latin typeface="Consolas" panose="020B0609020204030204" pitchFamily="49" charset="0"/>
              </a:rPr>
              <a:t> as </a:t>
            </a:r>
            <a:r>
              <a:rPr lang="en-US" sz="1100" b="0" i="0" dirty="0" err="1">
                <a:effectLst/>
                <a:latin typeface="Consolas" panose="020B0609020204030204" pitchFamily="49" charset="0"/>
              </a:rPr>
              <a:t>plt</a:t>
            </a:r>
            <a:br>
              <a:rPr lang="en-US" sz="1100" dirty="0"/>
            </a:br>
            <a:br>
              <a:rPr lang="en-US" sz="1100" dirty="0"/>
            </a:br>
            <a:r>
              <a:rPr lang="en-US" sz="1100" b="0" i="0" dirty="0">
                <a:effectLst/>
                <a:latin typeface="Consolas" panose="020B0609020204030204" pitchFamily="49" charset="0"/>
              </a:rPr>
              <a:t>x = </a:t>
            </a:r>
            <a:r>
              <a:rPr lang="en-US" sz="11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1100" b="0" i="0" dirty="0">
                <a:effectLst/>
                <a:latin typeface="Consolas" panose="020B0609020204030204" pitchFamily="49" charset="0"/>
              </a:rPr>
              <a:t>([80, 85, 90, 95, 100, 105, 110, 115, 120, 125])</a:t>
            </a:r>
            <a:br>
              <a:rPr lang="en-US" sz="1100" dirty="0"/>
            </a:br>
            <a:r>
              <a:rPr lang="en-US" sz="1100" b="0" i="0" dirty="0">
                <a:effectLst/>
                <a:latin typeface="Consolas" panose="020B0609020204030204" pitchFamily="49" charset="0"/>
              </a:rPr>
              <a:t>y = </a:t>
            </a:r>
            <a:r>
              <a:rPr lang="en-US" sz="11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1100" b="0" i="0" dirty="0">
                <a:effectLst/>
                <a:latin typeface="Consolas" panose="020B0609020204030204" pitchFamily="49" charset="0"/>
              </a:rPr>
              <a:t>([240, 250, 260, 270, 280, 290, 300, 310, 320, 330])</a:t>
            </a:r>
            <a:br>
              <a:rPr lang="en-US" sz="1100" dirty="0"/>
            </a:br>
            <a:br>
              <a:rPr lang="en-US" sz="1100" dirty="0"/>
            </a:br>
            <a:r>
              <a:rPr lang="en-US" sz="1100" b="0" i="0" dirty="0" err="1">
                <a:effectLst/>
                <a:latin typeface="Consolas" panose="020B0609020204030204" pitchFamily="49" charset="0"/>
              </a:rPr>
              <a:t>plt.title</a:t>
            </a:r>
            <a:r>
              <a:rPr lang="en-US" sz="1100" b="0" i="0" dirty="0">
                <a:effectLst/>
                <a:latin typeface="Consolas" panose="020B0609020204030204" pitchFamily="49" charset="0"/>
              </a:rPr>
              <a:t>("Sports Watch Data")</a:t>
            </a:r>
            <a:br>
              <a:rPr lang="en-US" sz="1100" dirty="0"/>
            </a:br>
            <a:r>
              <a:rPr lang="en-US" sz="1100" b="0" i="0" dirty="0" err="1">
                <a:effectLst/>
                <a:latin typeface="Consolas" panose="020B0609020204030204" pitchFamily="49" charset="0"/>
              </a:rPr>
              <a:t>plt.xlabel</a:t>
            </a:r>
            <a:r>
              <a:rPr lang="en-US" sz="1100" b="0" i="0" dirty="0">
                <a:effectLst/>
                <a:latin typeface="Consolas" panose="020B0609020204030204" pitchFamily="49" charset="0"/>
              </a:rPr>
              <a:t>("Average Pulse")</a:t>
            </a:r>
            <a:br>
              <a:rPr lang="en-US" sz="1100" dirty="0"/>
            </a:br>
            <a:r>
              <a:rPr lang="en-US" sz="1100" b="0" i="0" dirty="0" err="1">
                <a:effectLst/>
                <a:latin typeface="Consolas" panose="020B0609020204030204" pitchFamily="49" charset="0"/>
              </a:rPr>
              <a:t>plt.ylabel</a:t>
            </a:r>
            <a:r>
              <a:rPr lang="en-US" sz="1100" b="0" i="0" dirty="0">
                <a:effectLst/>
                <a:latin typeface="Consolas" panose="020B0609020204030204" pitchFamily="49" charset="0"/>
              </a:rPr>
              <a:t>("Calorie Burnage")</a:t>
            </a:r>
            <a:br>
              <a:rPr lang="en-US" sz="1100" dirty="0"/>
            </a:br>
            <a:br>
              <a:rPr lang="en-US" sz="1100" dirty="0"/>
            </a:br>
            <a:r>
              <a:rPr lang="en-US" sz="1100" b="0" i="0" dirty="0" err="1">
                <a:effectLst/>
                <a:latin typeface="Consolas" panose="020B0609020204030204" pitchFamily="49" charset="0"/>
              </a:rPr>
              <a:t>plt.plot</a:t>
            </a:r>
            <a:r>
              <a:rPr lang="en-US" sz="1100" b="0" i="0" dirty="0">
                <a:effectLst/>
                <a:latin typeface="Consolas" panose="020B0609020204030204" pitchFamily="49" charset="0"/>
              </a:rPr>
              <a:t>(x, y)</a:t>
            </a:r>
            <a:br>
              <a:rPr lang="en-US" sz="1100" dirty="0"/>
            </a:br>
            <a:br>
              <a:rPr lang="en-US" sz="1100" dirty="0"/>
            </a:br>
            <a:r>
              <a:rPr lang="en-US" sz="1100" b="0" i="0" dirty="0" err="1">
                <a:effectLst/>
                <a:latin typeface="Consolas" panose="020B0609020204030204" pitchFamily="49" charset="0"/>
              </a:rPr>
              <a:t>plt.grid</a:t>
            </a:r>
            <a:r>
              <a:rPr lang="en-US" sz="1100" b="0" i="0" dirty="0">
                <a:effectLst/>
                <a:latin typeface="Consolas" panose="020B0609020204030204" pitchFamily="49" charset="0"/>
              </a:rPr>
              <a:t>()</a:t>
            </a:r>
            <a:br>
              <a:rPr lang="en-US" sz="1100" dirty="0"/>
            </a:br>
            <a:br>
              <a:rPr lang="en-US" sz="1100" dirty="0"/>
            </a:br>
            <a:r>
              <a:rPr lang="en-US" sz="1100" b="0" i="0" dirty="0" err="1">
                <a:effectLst/>
                <a:latin typeface="Consolas" panose="020B0609020204030204" pitchFamily="49" charset="0"/>
              </a:rPr>
              <a:t>plt.show</a:t>
            </a:r>
            <a:r>
              <a:rPr lang="en-US" sz="1100" b="0" i="0" dirty="0">
                <a:effectLst/>
                <a:latin typeface="Consolas" panose="020B0609020204030204" pitchFamily="49" charset="0"/>
              </a:rPr>
              <a:t>()</a:t>
            </a:r>
            <a:endParaRPr lang="en-US" sz="11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F50BA5B6-8215-FAF2-5AB6-1002D1C26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00986" y="1662842"/>
            <a:ext cx="5072139" cy="3804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1887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Rectangle 8198">
            <a:extLst>
              <a:ext uri="{FF2B5EF4-FFF2-40B4-BE49-F238E27FC236}">
                <a16:creationId xmlns:a16="http://schemas.microsoft.com/office/drawing/2014/main" id="{F541DB91-0B10-46D9-B34B-7BFF9602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1" name="Freeform: Shape 8200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E7296B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2E111-7DB9-08E2-6058-65B1F53F9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156" y="365125"/>
            <a:ext cx="5827643" cy="1433433"/>
          </a:xfrm>
        </p:spPr>
        <p:txBody>
          <a:bodyPr anchor="b"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Matplotlib Subplot</a:t>
            </a:r>
            <a:endParaRPr 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5412DF7-7990-2738-F906-006EF68B07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6" y="2752929"/>
            <a:ext cx="4882690" cy="336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E125F-D059-1BA3-50B7-FE9536DDB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7909" y="1997009"/>
            <a:ext cx="5827644" cy="4121149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1500" b="0" i="0" dirty="0" err="1">
                <a:effectLst/>
                <a:latin typeface="Consolas" panose="020B0609020204030204" pitchFamily="49" charset="0"/>
              </a:rPr>
              <a:t>matplotlib.pyplot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 as </a:t>
            </a:r>
            <a:r>
              <a:rPr lang="en-US" sz="1500" b="0" i="0" dirty="0" err="1">
                <a:effectLst/>
                <a:latin typeface="Consolas" panose="020B0609020204030204" pitchFamily="49" charset="0"/>
              </a:rPr>
              <a:t>plt</a:t>
            </a:r>
            <a:br>
              <a:rPr lang="en-US" sz="1500" dirty="0"/>
            </a:br>
            <a:r>
              <a:rPr lang="en-US" sz="15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1500" b="0" i="0" dirty="0" err="1">
                <a:effectLst/>
                <a:latin typeface="Consolas" panose="020B0609020204030204" pitchFamily="49" charset="0"/>
              </a:rPr>
              <a:t>numpy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 as np</a:t>
            </a:r>
            <a:br>
              <a:rPr lang="en-US" sz="1500" dirty="0"/>
            </a:br>
            <a:br>
              <a:rPr lang="en-US" sz="1500" dirty="0"/>
            </a:br>
            <a:r>
              <a:rPr lang="en-US" sz="1500" b="0" i="0" dirty="0">
                <a:effectLst/>
                <a:latin typeface="Consolas" panose="020B0609020204030204" pitchFamily="49" charset="0"/>
              </a:rPr>
              <a:t>#plot 1:</a:t>
            </a:r>
            <a:br>
              <a:rPr lang="en-US" sz="1500" b="0" i="0" dirty="0">
                <a:effectLst/>
                <a:latin typeface="Consolas" panose="020B0609020204030204" pitchFamily="49" charset="0"/>
              </a:rPr>
            </a:br>
            <a:r>
              <a:rPr lang="en-US" sz="1500" b="0" i="0" dirty="0">
                <a:effectLst/>
                <a:latin typeface="Consolas" panose="020B0609020204030204" pitchFamily="49" charset="0"/>
              </a:rPr>
              <a:t>x = </a:t>
            </a:r>
            <a:r>
              <a:rPr lang="en-US" sz="15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([0, 1, 2, 3])</a:t>
            </a:r>
            <a:br>
              <a:rPr lang="en-US" sz="1500" dirty="0"/>
            </a:br>
            <a:r>
              <a:rPr lang="en-US" sz="1500" b="0" i="0" dirty="0">
                <a:effectLst/>
                <a:latin typeface="Consolas" panose="020B0609020204030204" pitchFamily="49" charset="0"/>
              </a:rPr>
              <a:t>y = </a:t>
            </a:r>
            <a:r>
              <a:rPr lang="en-US" sz="15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([3, 8, 1, 10])</a:t>
            </a:r>
            <a:br>
              <a:rPr lang="en-US" sz="1500" dirty="0"/>
            </a:br>
            <a:br>
              <a:rPr lang="en-US" sz="1500" dirty="0"/>
            </a:br>
            <a:r>
              <a:rPr lang="en-US" sz="1500" b="0" i="0" dirty="0" err="1">
                <a:effectLst/>
                <a:latin typeface="Consolas" panose="020B0609020204030204" pitchFamily="49" charset="0"/>
              </a:rPr>
              <a:t>plt.subplot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(1, 2, 1)</a:t>
            </a:r>
            <a:br>
              <a:rPr lang="en-US" sz="1500" dirty="0"/>
            </a:br>
            <a:r>
              <a:rPr lang="en-US" sz="1500" b="0" i="0" dirty="0" err="1">
                <a:effectLst/>
                <a:latin typeface="Consolas" panose="020B0609020204030204" pitchFamily="49" charset="0"/>
              </a:rPr>
              <a:t>plt.plot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(</a:t>
            </a:r>
            <a:r>
              <a:rPr lang="en-US" sz="1500" b="0" i="0" dirty="0" err="1">
                <a:effectLst/>
                <a:latin typeface="Consolas" panose="020B0609020204030204" pitchFamily="49" charset="0"/>
              </a:rPr>
              <a:t>x,y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)</a:t>
            </a:r>
            <a:br>
              <a:rPr lang="en-US" sz="1500" dirty="0"/>
            </a:br>
            <a:br>
              <a:rPr lang="en-US" sz="1500" dirty="0"/>
            </a:br>
            <a:r>
              <a:rPr lang="en-US" sz="1500" b="0" i="0" dirty="0">
                <a:effectLst/>
                <a:latin typeface="Consolas" panose="020B0609020204030204" pitchFamily="49" charset="0"/>
              </a:rPr>
              <a:t>#plot 2:</a:t>
            </a:r>
            <a:br>
              <a:rPr lang="en-US" sz="1500" b="0" i="0" dirty="0">
                <a:effectLst/>
                <a:latin typeface="Consolas" panose="020B0609020204030204" pitchFamily="49" charset="0"/>
              </a:rPr>
            </a:br>
            <a:r>
              <a:rPr lang="en-US" sz="1500" b="0" i="0" dirty="0">
                <a:effectLst/>
                <a:latin typeface="Consolas" panose="020B0609020204030204" pitchFamily="49" charset="0"/>
              </a:rPr>
              <a:t>x = </a:t>
            </a:r>
            <a:r>
              <a:rPr lang="en-US" sz="15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([0, 1, 2, 3])</a:t>
            </a:r>
            <a:br>
              <a:rPr lang="en-US" sz="1500" dirty="0"/>
            </a:br>
            <a:r>
              <a:rPr lang="en-US" sz="1500" b="0" i="0" dirty="0">
                <a:effectLst/>
                <a:latin typeface="Consolas" panose="020B0609020204030204" pitchFamily="49" charset="0"/>
              </a:rPr>
              <a:t>y = </a:t>
            </a:r>
            <a:r>
              <a:rPr lang="en-US" sz="15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([10, 20, 30, 40])</a:t>
            </a:r>
            <a:br>
              <a:rPr lang="en-US" sz="1500" dirty="0"/>
            </a:br>
            <a:br>
              <a:rPr lang="en-US" sz="1500" dirty="0"/>
            </a:br>
            <a:r>
              <a:rPr lang="en-US" sz="1500" b="0" i="0" dirty="0" err="1">
                <a:effectLst/>
                <a:latin typeface="Consolas" panose="020B0609020204030204" pitchFamily="49" charset="0"/>
              </a:rPr>
              <a:t>plt.subplot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(1, 2, 2)</a:t>
            </a:r>
            <a:br>
              <a:rPr lang="en-US" sz="1500" dirty="0"/>
            </a:br>
            <a:r>
              <a:rPr lang="en-US" sz="1500" b="0" i="0" dirty="0" err="1">
                <a:effectLst/>
                <a:latin typeface="Consolas" panose="020B0609020204030204" pitchFamily="49" charset="0"/>
              </a:rPr>
              <a:t>plt.plot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(</a:t>
            </a:r>
            <a:r>
              <a:rPr lang="en-US" sz="1500" b="0" i="0" dirty="0" err="1">
                <a:effectLst/>
                <a:latin typeface="Consolas" panose="020B0609020204030204" pitchFamily="49" charset="0"/>
              </a:rPr>
              <a:t>x,y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)</a:t>
            </a:r>
            <a:br>
              <a:rPr lang="en-US" sz="1500" dirty="0"/>
            </a:br>
            <a:br>
              <a:rPr lang="en-US" sz="1500" dirty="0"/>
            </a:br>
            <a:r>
              <a:rPr lang="en-US" sz="1500" b="0" i="0" dirty="0" err="1">
                <a:effectLst/>
                <a:latin typeface="Consolas" panose="020B0609020204030204" pitchFamily="49" charset="0"/>
              </a:rPr>
              <a:t>plt.show</a:t>
            </a:r>
            <a:r>
              <a:rPr lang="en-US" sz="1500" b="0" i="0" dirty="0">
                <a:effectLst/>
                <a:latin typeface="Consolas" panose="020B0609020204030204" pitchFamily="49" charset="0"/>
              </a:rPr>
              <a:t>()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769006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3" name="Rectangle 9222">
            <a:extLst>
              <a:ext uri="{FF2B5EF4-FFF2-40B4-BE49-F238E27FC236}">
                <a16:creationId xmlns:a16="http://schemas.microsoft.com/office/drawing/2014/main" id="{F541DB91-0B10-46D9-B34B-7BFF9602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5" name="Freeform: Shape 9224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E7296B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CEC1C8-437C-C0F5-AB4C-EBE96208B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156" y="365125"/>
            <a:ext cx="5827643" cy="1433433"/>
          </a:xfrm>
        </p:spPr>
        <p:txBody>
          <a:bodyPr anchor="b"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Matplotlib Scatter</a:t>
            </a:r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85B8EAE2-92F2-9D2E-BA70-4ADE5D7EA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6" y="2891396"/>
            <a:ext cx="4309533" cy="3232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A4C42-7781-D5BC-FF57-6FE6B995F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6156" y="2055813"/>
            <a:ext cx="5827644" cy="4121149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 b="0" i="0">
                <a:effectLst/>
                <a:latin typeface="Consolas" panose="020B0609020204030204" pitchFamily="49" charset="0"/>
              </a:rPr>
              <a:t>import matplotlib.pyplot as plt</a:t>
            </a:r>
            <a:br>
              <a:rPr lang="en-US" sz="2200"/>
            </a:br>
            <a:r>
              <a:rPr lang="en-US" sz="2200" b="0" i="0">
                <a:effectLst/>
                <a:latin typeface="Consolas" panose="020B0609020204030204" pitchFamily="49" charset="0"/>
              </a:rPr>
              <a:t>import numpy as np</a:t>
            </a:r>
            <a:br>
              <a:rPr lang="en-US" sz="2200"/>
            </a:br>
            <a:br>
              <a:rPr lang="en-US" sz="2200"/>
            </a:br>
            <a:r>
              <a:rPr lang="en-US" sz="2200" b="0" i="0">
                <a:effectLst/>
                <a:latin typeface="Consolas" panose="020B0609020204030204" pitchFamily="49" charset="0"/>
              </a:rPr>
              <a:t>x = np.array([5,7,8,7,2,17,2,9,4,11,12,9,6])</a:t>
            </a:r>
            <a:br>
              <a:rPr lang="en-US" sz="2200"/>
            </a:br>
            <a:r>
              <a:rPr lang="en-US" sz="2200" b="0" i="0">
                <a:effectLst/>
                <a:latin typeface="Consolas" panose="020B0609020204030204" pitchFamily="49" charset="0"/>
              </a:rPr>
              <a:t>y = np.array([99,86,87,88,111,86,103,87,94,78,77,85,86])</a:t>
            </a:r>
            <a:br>
              <a:rPr lang="en-US" sz="2200"/>
            </a:br>
            <a:br>
              <a:rPr lang="en-US" sz="2200"/>
            </a:br>
            <a:r>
              <a:rPr lang="en-US" sz="2200" b="0" i="0">
                <a:effectLst/>
                <a:latin typeface="Consolas" panose="020B0609020204030204" pitchFamily="49" charset="0"/>
              </a:rPr>
              <a:t>plt.scatter(x, y)</a:t>
            </a:r>
            <a:br>
              <a:rPr lang="en-US" sz="2200"/>
            </a:br>
            <a:r>
              <a:rPr lang="en-US" sz="2200" b="0" i="0">
                <a:effectLst/>
                <a:latin typeface="Consolas" panose="020B0609020204030204" pitchFamily="49" charset="0"/>
              </a:rPr>
              <a:t>plt.show()</a:t>
            </a: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887785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47" name="Rectangle 10246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9" name="Freeform: Shape 10248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81E0A-8CF0-8AFD-A414-657DC4721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Creating Bars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03D62-65B0-D67A-156F-5661EB8C7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3888528" cy="3553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0" i="0">
                <a:effectLst/>
                <a:latin typeface="Consolas" panose="020B0609020204030204" pitchFamily="49" charset="0"/>
              </a:rPr>
              <a:t>import matplotlib.pyplot as plt</a:t>
            </a:r>
            <a:br>
              <a:rPr lang="en-US" sz="1700"/>
            </a:br>
            <a:r>
              <a:rPr lang="en-US" sz="1700" b="0" i="0">
                <a:effectLst/>
                <a:latin typeface="Consolas" panose="020B0609020204030204" pitchFamily="49" charset="0"/>
              </a:rPr>
              <a:t>import numpy as np</a:t>
            </a:r>
            <a:br>
              <a:rPr lang="en-US" sz="1700"/>
            </a:br>
            <a:br>
              <a:rPr lang="en-US" sz="1700"/>
            </a:br>
            <a:r>
              <a:rPr lang="en-US" sz="1700" b="0" i="0">
                <a:effectLst/>
                <a:latin typeface="Consolas" panose="020B0609020204030204" pitchFamily="49" charset="0"/>
              </a:rPr>
              <a:t>x = np.array(["A", "B", "C", "D"])</a:t>
            </a:r>
            <a:br>
              <a:rPr lang="en-US" sz="1700"/>
            </a:br>
            <a:r>
              <a:rPr lang="en-US" sz="1700" b="0" i="0">
                <a:effectLst/>
                <a:latin typeface="Consolas" panose="020B0609020204030204" pitchFamily="49" charset="0"/>
              </a:rPr>
              <a:t>y = np.array([3, 8, 1, 10])</a:t>
            </a:r>
            <a:br>
              <a:rPr lang="en-US" sz="1700"/>
            </a:br>
            <a:br>
              <a:rPr lang="en-US" sz="1700"/>
            </a:br>
            <a:r>
              <a:rPr lang="en-US" sz="1700" b="0" i="0">
                <a:effectLst/>
                <a:latin typeface="Consolas" panose="020B0609020204030204" pitchFamily="49" charset="0"/>
              </a:rPr>
              <a:t>plt.bar(x,y)</a:t>
            </a:r>
            <a:br>
              <a:rPr lang="en-US" sz="1700"/>
            </a:br>
            <a:r>
              <a:rPr lang="en-US" sz="1700" b="0" i="0">
                <a:effectLst/>
                <a:latin typeface="Consolas" panose="020B0609020204030204" pitchFamily="49" charset="0"/>
              </a:rPr>
              <a:t>plt.show()</a:t>
            </a:r>
            <a:endParaRPr lang="en-US" sz="170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1D035CCE-AB69-97A6-DF03-2A21B7FF3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00986" y="1668776"/>
            <a:ext cx="4747547" cy="3548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657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1" name="Rectangle 11270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3" name="Freeform: Shape 11272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A0ED9D-35D2-C552-98F2-D00E7B85B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Matplotlib Pie Charts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35655-E19A-F287-8D41-CE34A86C3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23381"/>
            <a:ext cx="5669603" cy="3553581"/>
          </a:xfrm>
        </p:spPr>
        <p:txBody>
          <a:bodyPr>
            <a:normAutofit/>
          </a:bodyPr>
          <a:lstStyle/>
          <a:p>
            <a:r>
              <a:rPr lang="en-US" sz="20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matplotlib.pyplot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 as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plt</a:t>
            </a:r>
            <a:br>
              <a:rPr lang="en-US" sz="2000" dirty="0"/>
            </a:br>
            <a:r>
              <a:rPr lang="en-US" sz="20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numpy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 as np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>
                <a:effectLst/>
                <a:latin typeface="Consolas" panose="020B0609020204030204" pitchFamily="49" charset="0"/>
              </a:rPr>
              <a:t>y = 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([35, 25, 25, 15])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 err="1">
                <a:effectLst/>
                <a:latin typeface="Consolas" panose="020B0609020204030204" pitchFamily="49" charset="0"/>
              </a:rPr>
              <a:t>plt.pie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(y)</a:t>
            </a:r>
            <a:br>
              <a:rPr lang="en-US" sz="2000" dirty="0"/>
            </a:br>
            <a:r>
              <a:rPr lang="en-US" sz="2000" b="0" i="0" dirty="0" err="1">
                <a:effectLst/>
                <a:latin typeface="Consolas" panose="020B0609020204030204" pitchFamily="49" charset="0"/>
              </a:rPr>
              <a:t>plt.show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() </a:t>
            </a:r>
            <a:endParaRPr lang="en-US" sz="2000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BC0DCA08-3CEA-7461-8F5E-46AF2392B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00986" y="1668776"/>
            <a:ext cx="4747547" cy="3548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0068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298" name="Rectangle 12294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7" name="Freeform: Shape 12296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8654D3-FC29-6A95-5F23-544043D3B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sz="2500" b="0" i="0">
                <a:effectLst/>
                <a:latin typeface="Segoe UI" panose="020B0502040204020203" pitchFamily="34" charset="0"/>
              </a:rPr>
              <a:t>Matplotlib Histograms</a:t>
            </a:r>
            <a:endParaRPr lang="en-US" sz="25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DE542-AB5B-35CD-E2C1-C88519DBE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5766880" cy="3553581"/>
          </a:xfrm>
        </p:spPr>
        <p:txBody>
          <a:bodyPr>
            <a:normAutofit/>
          </a:bodyPr>
          <a:lstStyle/>
          <a:p>
            <a:r>
              <a:rPr lang="en-US" sz="20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matplotlib.pyplot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 as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plt</a:t>
            </a:r>
            <a:br>
              <a:rPr lang="en-US" sz="2000" dirty="0"/>
            </a:br>
            <a:r>
              <a:rPr lang="en-US" sz="20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numpy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 as np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>
                <a:effectLst/>
                <a:latin typeface="Consolas" panose="020B0609020204030204" pitchFamily="49" charset="0"/>
              </a:rPr>
              <a:t>x =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np.random.normal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(170, 10, 250)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 err="1">
                <a:effectLst/>
                <a:latin typeface="Consolas" panose="020B0609020204030204" pitchFamily="49" charset="0"/>
              </a:rPr>
              <a:t>plt.hist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(x)</a:t>
            </a:r>
            <a:br>
              <a:rPr lang="en-US" sz="2000" dirty="0"/>
            </a:br>
            <a:r>
              <a:rPr lang="en-US" sz="2000" b="0" i="0" dirty="0" err="1">
                <a:effectLst/>
                <a:latin typeface="Consolas" panose="020B0609020204030204" pitchFamily="49" charset="0"/>
              </a:rPr>
              <a:t>plt.show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() </a:t>
            </a:r>
            <a:endParaRPr lang="en-US" sz="2000" dirty="0"/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2DB22775-FB37-202F-38F3-F4AB4A0DF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57859" y="1543730"/>
            <a:ext cx="5962784" cy="4457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2699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DD002-926E-594F-0A2D-D523AA03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What is Matplotlib?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6FD70-B51F-7030-05ED-DDA1F7C7A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Matplotlib is a </a:t>
            </a:r>
            <a:r>
              <a:rPr lang="en-US" dirty="0">
                <a:solidFill>
                  <a:srgbClr val="000000"/>
                </a:solidFill>
                <a:latin typeface="Verdana" panose="020B0604030504040204" pitchFamily="34" charset="0"/>
              </a:rPr>
              <a:t>basic</a:t>
            </a: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graph plotting library in python that serves as a visualization utility.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Matplotlib was created by John D. Hunter.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Matplotlib is open source and we can use it freely.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Matplotlib is mostly written in python, a few segments are written in C.</a:t>
            </a:r>
          </a:p>
        </p:txBody>
      </p:sp>
    </p:spTree>
    <p:extLst>
      <p:ext uri="{BB962C8B-B14F-4D97-AF65-F5344CB8AC3E}">
        <p14:creationId xmlns:p14="http://schemas.microsoft.com/office/powerpoint/2010/main" val="3068302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7718681-A12E-49D6-9925-DD7C68176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BD77573-9EF2-4C35-8285-A1CF6FBB0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5511704" cy="6858000"/>
          </a:xfrm>
          <a:custGeom>
            <a:avLst/>
            <a:gdLst>
              <a:gd name="connsiteX0" fmla="*/ 5511704 w 5511704"/>
              <a:gd name="connsiteY0" fmla="*/ 0 h 6886576"/>
              <a:gd name="connsiteX1" fmla="*/ 1008599 w 5511704"/>
              <a:gd name="connsiteY1" fmla="*/ 0 h 6886576"/>
              <a:gd name="connsiteX2" fmla="*/ 1310975 w 5511704"/>
              <a:gd name="connsiteY2" fmla="*/ 110728 h 6886576"/>
              <a:gd name="connsiteX3" fmla="*/ 1267362 w 5511704"/>
              <a:gd name="connsiteY3" fmla="*/ 135731 h 6886576"/>
              <a:gd name="connsiteX4" fmla="*/ 1005692 w 5511704"/>
              <a:gd name="connsiteY4" fmla="*/ 71437 h 6886576"/>
              <a:gd name="connsiteX5" fmla="*/ 953358 w 5511704"/>
              <a:gd name="connsiteY5" fmla="*/ 89297 h 6886576"/>
              <a:gd name="connsiteX6" fmla="*/ 979525 w 5511704"/>
              <a:gd name="connsiteY6" fmla="*/ 164307 h 6886576"/>
              <a:gd name="connsiteX7" fmla="*/ 1092915 w 5511704"/>
              <a:gd name="connsiteY7" fmla="*/ 192882 h 6886576"/>
              <a:gd name="connsiteX8" fmla="*/ 1270270 w 5511704"/>
              <a:gd name="connsiteY8" fmla="*/ 375047 h 6886576"/>
              <a:gd name="connsiteX9" fmla="*/ 1002784 w 5511704"/>
              <a:gd name="connsiteY9" fmla="*/ 353615 h 6886576"/>
              <a:gd name="connsiteX10" fmla="*/ 956265 w 5511704"/>
              <a:gd name="connsiteY10" fmla="*/ 396479 h 6886576"/>
              <a:gd name="connsiteX11" fmla="*/ 938820 w 5511704"/>
              <a:gd name="connsiteY11" fmla="*/ 453629 h 6886576"/>
              <a:gd name="connsiteX12" fmla="*/ 860319 w 5511704"/>
              <a:gd name="connsiteY12" fmla="*/ 360759 h 6886576"/>
              <a:gd name="connsiteX13" fmla="*/ 793447 w 5511704"/>
              <a:gd name="connsiteY13" fmla="*/ 335757 h 6886576"/>
              <a:gd name="connsiteX14" fmla="*/ 773095 w 5511704"/>
              <a:gd name="connsiteY14" fmla="*/ 417910 h 6886576"/>
              <a:gd name="connsiteX15" fmla="*/ 834151 w 5511704"/>
              <a:gd name="connsiteY15" fmla="*/ 507206 h 6886576"/>
              <a:gd name="connsiteX16" fmla="*/ 996969 w 5511704"/>
              <a:gd name="connsiteY16" fmla="*/ 560785 h 6886576"/>
              <a:gd name="connsiteX17" fmla="*/ 822522 w 5511704"/>
              <a:gd name="connsiteY17" fmla="*/ 560785 h 6886576"/>
              <a:gd name="connsiteX18" fmla="*/ 621908 w 5511704"/>
              <a:gd name="connsiteY18" fmla="*/ 525066 h 6886576"/>
              <a:gd name="connsiteX19" fmla="*/ 409664 w 5511704"/>
              <a:gd name="connsiteY19" fmla="*/ 535781 h 6886576"/>
              <a:gd name="connsiteX20" fmla="*/ 209049 w 5511704"/>
              <a:gd name="connsiteY20" fmla="*/ 464344 h 6886576"/>
              <a:gd name="connsiteX21" fmla="*/ 5527 w 5511704"/>
              <a:gd name="connsiteY21" fmla="*/ 467916 h 6886576"/>
              <a:gd name="connsiteX22" fmla="*/ 906838 w 5511704"/>
              <a:gd name="connsiteY22" fmla="*/ 914400 h 6886576"/>
              <a:gd name="connsiteX23" fmla="*/ 863226 w 5511704"/>
              <a:gd name="connsiteY23" fmla="*/ 925116 h 6886576"/>
              <a:gd name="connsiteX24" fmla="*/ 805077 w 5511704"/>
              <a:gd name="connsiteY24" fmla="*/ 953691 h 6886576"/>
              <a:gd name="connsiteX25" fmla="*/ 848689 w 5511704"/>
              <a:gd name="connsiteY25" fmla="*/ 1010841 h 6886576"/>
              <a:gd name="connsiteX26" fmla="*/ 1084193 w 5511704"/>
              <a:gd name="connsiteY26" fmla="*/ 1117997 h 6886576"/>
              <a:gd name="connsiteX27" fmla="*/ 1142342 w 5511704"/>
              <a:gd name="connsiteY27" fmla="*/ 1225153 h 6886576"/>
              <a:gd name="connsiteX28" fmla="*/ 1069655 w 5511704"/>
              <a:gd name="connsiteY28" fmla="*/ 1214438 h 6886576"/>
              <a:gd name="connsiteX29" fmla="*/ 1005692 w 5511704"/>
              <a:gd name="connsiteY29" fmla="*/ 1235869 h 6886576"/>
              <a:gd name="connsiteX30" fmla="*/ 1031858 w 5511704"/>
              <a:gd name="connsiteY30" fmla="*/ 1371600 h 6886576"/>
              <a:gd name="connsiteX31" fmla="*/ 1366216 w 5511704"/>
              <a:gd name="connsiteY31" fmla="*/ 1546622 h 6886576"/>
              <a:gd name="connsiteX32" fmla="*/ 1395290 w 5511704"/>
              <a:gd name="connsiteY32" fmla="*/ 1603772 h 6886576"/>
              <a:gd name="connsiteX33" fmla="*/ 1354586 w 5511704"/>
              <a:gd name="connsiteY33" fmla="*/ 1643063 h 6886576"/>
              <a:gd name="connsiteX34" fmla="*/ 1247011 w 5511704"/>
              <a:gd name="connsiteY34" fmla="*/ 1664494 h 6886576"/>
              <a:gd name="connsiteX35" fmla="*/ 1398198 w 5511704"/>
              <a:gd name="connsiteY35" fmla="*/ 1857375 h 6886576"/>
              <a:gd name="connsiteX36" fmla="*/ 1453440 w 5511704"/>
              <a:gd name="connsiteY36" fmla="*/ 1910954 h 6886576"/>
              <a:gd name="connsiteX37" fmla="*/ 1549386 w 5511704"/>
              <a:gd name="connsiteY37" fmla="*/ 1993106 h 6886576"/>
              <a:gd name="connsiteX38" fmla="*/ 1549386 w 5511704"/>
              <a:gd name="connsiteY38" fmla="*/ 2021681 h 6886576"/>
              <a:gd name="connsiteX39" fmla="*/ 1421458 w 5511704"/>
              <a:gd name="connsiteY39" fmla="*/ 2110978 h 6886576"/>
              <a:gd name="connsiteX40" fmla="*/ 1188861 w 5511704"/>
              <a:gd name="connsiteY40" fmla="*/ 2085976 h 6886576"/>
              <a:gd name="connsiteX41" fmla="*/ 1531941 w 5511704"/>
              <a:gd name="connsiteY41" fmla="*/ 2218135 h 6886576"/>
              <a:gd name="connsiteX42" fmla="*/ 421293 w 5511704"/>
              <a:gd name="connsiteY42" fmla="*/ 1900238 h 6886576"/>
              <a:gd name="connsiteX43" fmla="*/ 491072 w 5511704"/>
              <a:gd name="connsiteY43" fmla="*/ 1982391 h 6886576"/>
              <a:gd name="connsiteX44" fmla="*/ 880671 w 5511704"/>
              <a:gd name="connsiteY44" fmla="*/ 2200276 h 6886576"/>
              <a:gd name="connsiteX45" fmla="*/ 991154 w 5511704"/>
              <a:gd name="connsiteY45" fmla="*/ 2336007 h 6886576"/>
              <a:gd name="connsiteX46" fmla="*/ 1107453 w 5511704"/>
              <a:gd name="connsiteY46" fmla="*/ 2411016 h 6886576"/>
              <a:gd name="connsiteX47" fmla="*/ 1270270 w 5511704"/>
              <a:gd name="connsiteY47" fmla="*/ 2411016 h 6886576"/>
              <a:gd name="connsiteX48" fmla="*/ 1386568 w 5511704"/>
              <a:gd name="connsiteY48" fmla="*/ 2528889 h 6886576"/>
              <a:gd name="connsiteX49" fmla="*/ 1267362 w 5511704"/>
              <a:gd name="connsiteY49" fmla="*/ 2553891 h 6886576"/>
              <a:gd name="connsiteX50" fmla="*/ 1127805 w 5511704"/>
              <a:gd name="connsiteY50" fmla="*/ 2536032 h 6886576"/>
              <a:gd name="connsiteX51" fmla="*/ 970802 w 5511704"/>
              <a:gd name="connsiteY51" fmla="*/ 2575322 h 6886576"/>
              <a:gd name="connsiteX52" fmla="*/ 825429 w 5511704"/>
              <a:gd name="connsiteY52" fmla="*/ 2543176 h 6886576"/>
              <a:gd name="connsiteX53" fmla="*/ 650982 w 5511704"/>
              <a:gd name="connsiteY53" fmla="*/ 2564607 h 6886576"/>
              <a:gd name="connsiteX54" fmla="*/ 595740 w 5511704"/>
              <a:gd name="connsiteY54" fmla="*/ 2703909 h 6886576"/>
              <a:gd name="connsiteX55" fmla="*/ 578296 w 5511704"/>
              <a:gd name="connsiteY55" fmla="*/ 2714626 h 6886576"/>
              <a:gd name="connsiteX56" fmla="*/ 255568 w 5511704"/>
              <a:gd name="connsiteY56" fmla="*/ 2936081 h 6886576"/>
              <a:gd name="connsiteX57" fmla="*/ 165437 w 5511704"/>
              <a:gd name="connsiteY57" fmla="*/ 2953941 h 6886576"/>
              <a:gd name="connsiteX58" fmla="*/ 697501 w 5511704"/>
              <a:gd name="connsiteY58" fmla="*/ 3343275 h 6886576"/>
              <a:gd name="connsiteX59" fmla="*/ 339884 w 5511704"/>
              <a:gd name="connsiteY59" fmla="*/ 3243263 h 6886576"/>
              <a:gd name="connsiteX60" fmla="*/ 290458 w 5511704"/>
              <a:gd name="connsiteY60" fmla="*/ 3407569 h 6886576"/>
              <a:gd name="connsiteX61" fmla="*/ 459090 w 5511704"/>
              <a:gd name="connsiteY61" fmla="*/ 3554016 h 6886576"/>
              <a:gd name="connsiteX62" fmla="*/ 520147 w 5511704"/>
              <a:gd name="connsiteY62" fmla="*/ 3843338 h 6886576"/>
              <a:gd name="connsiteX63" fmla="*/ 491072 w 5511704"/>
              <a:gd name="connsiteY63" fmla="*/ 4107657 h 6886576"/>
              <a:gd name="connsiteX64" fmla="*/ 418386 w 5511704"/>
              <a:gd name="connsiteY64" fmla="*/ 4189810 h 6886576"/>
              <a:gd name="connsiteX65" fmla="*/ 313718 w 5511704"/>
              <a:gd name="connsiteY65" fmla="*/ 4339829 h 6886576"/>
              <a:gd name="connsiteX66" fmla="*/ 249753 w 5511704"/>
              <a:gd name="connsiteY66" fmla="*/ 4432698 h 6886576"/>
              <a:gd name="connsiteX67" fmla="*/ 25879 w 5511704"/>
              <a:gd name="connsiteY67" fmla="*/ 4396979 h 6886576"/>
              <a:gd name="connsiteX68" fmla="*/ 325347 w 5511704"/>
              <a:gd name="connsiteY68" fmla="*/ 4632722 h 6886576"/>
              <a:gd name="connsiteX69" fmla="*/ 84029 w 5511704"/>
              <a:gd name="connsiteY69" fmla="*/ 4604147 h 6886576"/>
              <a:gd name="connsiteX70" fmla="*/ 5527 w 5511704"/>
              <a:gd name="connsiteY70" fmla="*/ 4622007 h 6886576"/>
              <a:gd name="connsiteX71" fmla="*/ 49139 w 5511704"/>
              <a:gd name="connsiteY71" fmla="*/ 4697016 h 6886576"/>
              <a:gd name="connsiteX72" fmla="*/ 226494 w 5511704"/>
              <a:gd name="connsiteY72" fmla="*/ 4825604 h 6886576"/>
              <a:gd name="connsiteX73" fmla="*/ 592833 w 5511704"/>
              <a:gd name="connsiteY73" fmla="*/ 5175647 h 6886576"/>
              <a:gd name="connsiteX74" fmla="*/ 238123 w 5511704"/>
              <a:gd name="connsiteY74" fmla="*/ 5014913 h 6886576"/>
              <a:gd name="connsiteX75" fmla="*/ 610278 w 5511704"/>
              <a:gd name="connsiteY75" fmla="*/ 5375673 h 6886576"/>
              <a:gd name="connsiteX76" fmla="*/ 691686 w 5511704"/>
              <a:gd name="connsiteY76" fmla="*/ 5497116 h 6886576"/>
              <a:gd name="connsiteX77" fmla="*/ 860319 w 5511704"/>
              <a:gd name="connsiteY77" fmla="*/ 5793582 h 6886576"/>
              <a:gd name="connsiteX78" fmla="*/ 851597 w 5511704"/>
              <a:gd name="connsiteY78" fmla="*/ 5825729 h 6886576"/>
              <a:gd name="connsiteX79" fmla="*/ 659704 w 5511704"/>
              <a:gd name="connsiteY79" fmla="*/ 5779295 h 6886576"/>
              <a:gd name="connsiteX80" fmla="*/ 909746 w 5511704"/>
              <a:gd name="connsiteY80" fmla="*/ 6029326 h 6886576"/>
              <a:gd name="connsiteX81" fmla="*/ 1168509 w 5511704"/>
              <a:gd name="connsiteY81" fmla="*/ 6222207 h 6886576"/>
              <a:gd name="connsiteX82" fmla="*/ 985339 w 5511704"/>
              <a:gd name="connsiteY82" fmla="*/ 6193632 h 6886576"/>
              <a:gd name="connsiteX83" fmla="*/ 732391 w 5511704"/>
              <a:gd name="connsiteY83" fmla="*/ 6082904 h 6886576"/>
              <a:gd name="connsiteX84" fmla="*/ 645167 w 5511704"/>
              <a:gd name="connsiteY84" fmla="*/ 6125766 h 6886576"/>
              <a:gd name="connsiteX85" fmla="*/ 883579 w 5511704"/>
              <a:gd name="connsiteY85" fmla="*/ 6307932 h 6886576"/>
              <a:gd name="connsiteX86" fmla="*/ 1020229 w 5511704"/>
              <a:gd name="connsiteY86" fmla="*/ 6393657 h 6886576"/>
              <a:gd name="connsiteX87" fmla="*/ 1075471 w 5511704"/>
              <a:gd name="connsiteY87" fmla="*/ 6457950 h 6886576"/>
              <a:gd name="connsiteX88" fmla="*/ 1232473 w 5511704"/>
              <a:gd name="connsiteY88" fmla="*/ 6686551 h 6886576"/>
              <a:gd name="connsiteX89" fmla="*/ 1592997 w 5511704"/>
              <a:gd name="connsiteY89" fmla="*/ 6886576 h 6886576"/>
              <a:gd name="connsiteX90" fmla="*/ 5511704 w 5511704"/>
              <a:gd name="connsiteY90" fmla="*/ 6886576 h 6886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511704" h="6886576">
                <a:moveTo>
                  <a:pt x="5511704" y="0"/>
                </a:moveTo>
                <a:lnTo>
                  <a:pt x="1008599" y="0"/>
                </a:lnTo>
                <a:cubicBezTo>
                  <a:pt x="1110360" y="35719"/>
                  <a:pt x="1209214" y="78581"/>
                  <a:pt x="1310975" y="110728"/>
                </a:cubicBezTo>
                <a:cubicBezTo>
                  <a:pt x="1296437" y="146447"/>
                  <a:pt x="1281900" y="139303"/>
                  <a:pt x="1267362" y="135731"/>
                </a:cubicBezTo>
                <a:cubicBezTo>
                  <a:pt x="1180139" y="121445"/>
                  <a:pt x="1090008" y="110728"/>
                  <a:pt x="1005692" y="71437"/>
                </a:cubicBezTo>
                <a:cubicBezTo>
                  <a:pt x="985339" y="64294"/>
                  <a:pt x="962080" y="64294"/>
                  <a:pt x="953358" y="89297"/>
                </a:cubicBezTo>
                <a:cubicBezTo>
                  <a:pt x="938820" y="125016"/>
                  <a:pt x="959172" y="146447"/>
                  <a:pt x="979525" y="164307"/>
                </a:cubicBezTo>
                <a:cubicBezTo>
                  <a:pt x="1014414" y="196453"/>
                  <a:pt x="1055118" y="189310"/>
                  <a:pt x="1092915" y="192882"/>
                </a:cubicBezTo>
                <a:cubicBezTo>
                  <a:pt x="1197583" y="210741"/>
                  <a:pt x="1247011" y="260747"/>
                  <a:pt x="1270270" y="375047"/>
                </a:cubicBezTo>
                <a:cubicBezTo>
                  <a:pt x="1180139" y="328613"/>
                  <a:pt x="1090008" y="385763"/>
                  <a:pt x="1002784" y="353615"/>
                </a:cubicBezTo>
                <a:cubicBezTo>
                  <a:pt x="979525" y="346472"/>
                  <a:pt x="944635" y="357188"/>
                  <a:pt x="956265" y="396479"/>
                </a:cubicBezTo>
                <a:cubicBezTo>
                  <a:pt x="967894" y="432198"/>
                  <a:pt x="1005692" y="460772"/>
                  <a:pt x="938820" y="453629"/>
                </a:cubicBezTo>
                <a:cubicBezTo>
                  <a:pt x="889393" y="450056"/>
                  <a:pt x="874856" y="407194"/>
                  <a:pt x="860319" y="360759"/>
                </a:cubicBezTo>
                <a:cubicBezTo>
                  <a:pt x="848689" y="335757"/>
                  <a:pt x="816707" y="321469"/>
                  <a:pt x="793447" y="335757"/>
                </a:cubicBezTo>
                <a:cubicBezTo>
                  <a:pt x="764373" y="350044"/>
                  <a:pt x="773095" y="389335"/>
                  <a:pt x="773095" y="417910"/>
                </a:cubicBezTo>
                <a:cubicBezTo>
                  <a:pt x="770187" y="471488"/>
                  <a:pt x="793447" y="496491"/>
                  <a:pt x="834151" y="507206"/>
                </a:cubicBezTo>
                <a:cubicBezTo>
                  <a:pt x="883579" y="521494"/>
                  <a:pt x="933005" y="539354"/>
                  <a:pt x="996969" y="560785"/>
                </a:cubicBezTo>
                <a:cubicBezTo>
                  <a:pt x="927190" y="596503"/>
                  <a:pt x="874856" y="589360"/>
                  <a:pt x="822522" y="560785"/>
                </a:cubicBezTo>
                <a:cubicBezTo>
                  <a:pt x="758558" y="528637"/>
                  <a:pt x="674242" y="485775"/>
                  <a:pt x="621908" y="525066"/>
                </a:cubicBezTo>
                <a:cubicBezTo>
                  <a:pt x="543407" y="582216"/>
                  <a:pt x="479443" y="546497"/>
                  <a:pt x="409664" y="535781"/>
                </a:cubicBezTo>
                <a:cubicBezTo>
                  <a:pt x="264290" y="514350"/>
                  <a:pt x="354422" y="482204"/>
                  <a:pt x="209049" y="464344"/>
                </a:cubicBezTo>
                <a:cubicBezTo>
                  <a:pt x="150900" y="457200"/>
                  <a:pt x="89843" y="428625"/>
                  <a:pt x="5527" y="467916"/>
                </a:cubicBezTo>
                <a:cubicBezTo>
                  <a:pt x="386404" y="675085"/>
                  <a:pt x="566666" y="660797"/>
                  <a:pt x="906838" y="914400"/>
                </a:cubicBezTo>
                <a:cubicBezTo>
                  <a:pt x="892301" y="939404"/>
                  <a:pt x="877764" y="928688"/>
                  <a:pt x="863226" y="925116"/>
                </a:cubicBezTo>
                <a:cubicBezTo>
                  <a:pt x="839967" y="921544"/>
                  <a:pt x="810892" y="907256"/>
                  <a:pt x="805077" y="953691"/>
                </a:cubicBezTo>
                <a:cubicBezTo>
                  <a:pt x="802169" y="989410"/>
                  <a:pt x="819615" y="1007269"/>
                  <a:pt x="848689" y="1010841"/>
                </a:cubicBezTo>
                <a:cubicBezTo>
                  <a:pt x="933005" y="1025129"/>
                  <a:pt x="1008599" y="1075135"/>
                  <a:pt x="1084193" y="1117997"/>
                </a:cubicBezTo>
                <a:cubicBezTo>
                  <a:pt x="1119082" y="1135857"/>
                  <a:pt x="1156879" y="1160860"/>
                  <a:pt x="1142342" y="1225153"/>
                </a:cubicBezTo>
                <a:cubicBezTo>
                  <a:pt x="1113268" y="1243013"/>
                  <a:pt x="1092915" y="1218009"/>
                  <a:pt x="1069655" y="1214438"/>
                </a:cubicBezTo>
                <a:cubicBezTo>
                  <a:pt x="1046396" y="1210866"/>
                  <a:pt x="991154" y="1225153"/>
                  <a:pt x="1005692" y="1235869"/>
                </a:cubicBezTo>
                <a:cubicBezTo>
                  <a:pt x="1072563" y="1275159"/>
                  <a:pt x="950450" y="1371600"/>
                  <a:pt x="1031858" y="1371600"/>
                </a:cubicBezTo>
                <a:cubicBezTo>
                  <a:pt x="1165601" y="1371600"/>
                  <a:pt x="1238288" y="1543050"/>
                  <a:pt x="1366216" y="1546622"/>
                </a:cubicBezTo>
                <a:cubicBezTo>
                  <a:pt x="1386568" y="1546622"/>
                  <a:pt x="1395290" y="1578770"/>
                  <a:pt x="1395290" y="1603772"/>
                </a:cubicBezTo>
                <a:cubicBezTo>
                  <a:pt x="1395290" y="1635920"/>
                  <a:pt x="1374939" y="1639491"/>
                  <a:pt x="1354586" y="1643063"/>
                </a:cubicBezTo>
                <a:cubicBezTo>
                  <a:pt x="1322604" y="1646635"/>
                  <a:pt x="1287715" y="1603772"/>
                  <a:pt x="1247011" y="1664494"/>
                </a:cubicBezTo>
                <a:cubicBezTo>
                  <a:pt x="1322604" y="1700213"/>
                  <a:pt x="1401105" y="1735932"/>
                  <a:pt x="1398198" y="1857375"/>
                </a:cubicBezTo>
                <a:cubicBezTo>
                  <a:pt x="1398198" y="1889523"/>
                  <a:pt x="1430180" y="1903810"/>
                  <a:pt x="1453440" y="1910954"/>
                </a:cubicBezTo>
                <a:cubicBezTo>
                  <a:pt x="1494144" y="1925241"/>
                  <a:pt x="1526126" y="1946673"/>
                  <a:pt x="1549386" y="1993106"/>
                </a:cubicBezTo>
                <a:cubicBezTo>
                  <a:pt x="1549386" y="2003822"/>
                  <a:pt x="1549386" y="2010966"/>
                  <a:pt x="1549386" y="2021681"/>
                </a:cubicBezTo>
                <a:cubicBezTo>
                  <a:pt x="1543571" y="2132410"/>
                  <a:pt x="1485422" y="2128838"/>
                  <a:pt x="1421458" y="2110978"/>
                </a:cubicBezTo>
                <a:cubicBezTo>
                  <a:pt x="1345864" y="2089547"/>
                  <a:pt x="1270270" y="2046685"/>
                  <a:pt x="1188861" y="2085976"/>
                </a:cubicBezTo>
                <a:cubicBezTo>
                  <a:pt x="1302252" y="2139554"/>
                  <a:pt x="1427272" y="2143126"/>
                  <a:pt x="1531941" y="2218135"/>
                </a:cubicBezTo>
                <a:cubicBezTo>
                  <a:pt x="1142342" y="2232422"/>
                  <a:pt x="799262" y="1993106"/>
                  <a:pt x="421293" y="1900238"/>
                </a:cubicBezTo>
                <a:cubicBezTo>
                  <a:pt x="432923" y="1960960"/>
                  <a:pt x="464905" y="1975247"/>
                  <a:pt x="491072" y="1982391"/>
                </a:cubicBezTo>
                <a:cubicBezTo>
                  <a:pt x="630630" y="2028825"/>
                  <a:pt x="752743" y="2121695"/>
                  <a:pt x="880671" y="2200276"/>
                </a:cubicBezTo>
                <a:cubicBezTo>
                  <a:pt x="933005" y="2232422"/>
                  <a:pt x="970802" y="2268142"/>
                  <a:pt x="991154" y="2336007"/>
                </a:cubicBezTo>
                <a:cubicBezTo>
                  <a:pt x="1008599" y="2400300"/>
                  <a:pt x="1043489" y="2428875"/>
                  <a:pt x="1107453" y="2411016"/>
                </a:cubicBezTo>
                <a:cubicBezTo>
                  <a:pt x="1159787" y="2396729"/>
                  <a:pt x="1215029" y="2403873"/>
                  <a:pt x="1270270" y="2411016"/>
                </a:cubicBezTo>
                <a:cubicBezTo>
                  <a:pt x="1331326" y="2418160"/>
                  <a:pt x="1401105" y="2489597"/>
                  <a:pt x="1386568" y="2528889"/>
                </a:cubicBezTo>
                <a:cubicBezTo>
                  <a:pt x="1357494" y="2593182"/>
                  <a:pt x="1308067" y="2561035"/>
                  <a:pt x="1267362" y="2553891"/>
                </a:cubicBezTo>
                <a:cubicBezTo>
                  <a:pt x="1217936" y="2546748"/>
                  <a:pt x="1127805" y="2528889"/>
                  <a:pt x="1127805" y="2536032"/>
                </a:cubicBezTo>
                <a:cubicBezTo>
                  <a:pt x="1095822" y="2696766"/>
                  <a:pt x="1023136" y="2575322"/>
                  <a:pt x="970802" y="2575322"/>
                </a:cubicBezTo>
                <a:cubicBezTo>
                  <a:pt x="921375" y="2575322"/>
                  <a:pt x="871949" y="2557463"/>
                  <a:pt x="825429" y="2543176"/>
                </a:cubicBezTo>
                <a:cubicBezTo>
                  <a:pt x="764373" y="2525316"/>
                  <a:pt x="709132" y="2557463"/>
                  <a:pt x="650982" y="2564607"/>
                </a:cubicBezTo>
                <a:cubicBezTo>
                  <a:pt x="598648" y="2571751"/>
                  <a:pt x="627722" y="2664620"/>
                  <a:pt x="595740" y="2703909"/>
                </a:cubicBezTo>
                <a:cubicBezTo>
                  <a:pt x="589926" y="2714626"/>
                  <a:pt x="584111" y="2714626"/>
                  <a:pt x="578296" y="2714626"/>
                </a:cubicBezTo>
                <a:cubicBezTo>
                  <a:pt x="560851" y="2993232"/>
                  <a:pt x="255568" y="2925366"/>
                  <a:pt x="255568" y="2936081"/>
                </a:cubicBezTo>
                <a:cubicBezTo>
                  <a:pt x="229401" y="2953941"/>
                  <a:pt x="197419" y="2911079"/>
                  <a:pt x="165437" y="2953941"/>
                </a:cubicBezTo>
                <a:cubicBezTo>
                  <a:pt x="302087" y="3150394"/>
                  <a:pt x="511425" y="3196828"/>
                  <a:pt x="697501" y="3343275"/>
                </a:cubicBezTo>
                <a:cubicBezTo>
                  <a:pt x="543407" y="3393282"/>
                  <a:pt x="453275" y="3221832"/>
                  <a:pt x="339884" y="3243263"/>
                </a:cubicBezTo>
                <a:cubicBezTo>
                  <a:pt x="284643" y="3296842"/>
                  <a:pt x="450368" y="3382566"/>
                  <a:pt x="290458" y="3407569"/>
                </a:cubicBezTo>
                <a:cubicBezTo>
                  <a:pt x="360236" y="3454004"/>
                  <a:pt x="409664" y="3500439"/>
                  <a:pt x="459090" y="3554016"/>
                </a:cubicBezTo>
                <a:cubicBezTo>
                  <a:pt x="543407" y="3650457"/>
                  <a:pt x="560851" y="3714751"/>
                  <a:pt x="520147" y="3843338"/>
                </a:cubicBezTo>
                <a:cubicBezTo>
                  <a:pt x="493979" y="3929063"/>
                  <a:pt x="456183" y="4007645"/>
                  <a:pt x="491072" y="4107657"/>
                </a:cubicBezTo>
                <a:cubicBezTo>
                  <a:pt x="514332" y="4175522"/>
                  <a:pt x="505609" y="4221957"/>
                  <a:pt x="418386" y="4189810"/>
                </a:cubicBezTo>
                <a:cubicBezTo>
                  <a:pt x="325347" y="4157663"/>
                  <a:pt x="290458" y="4218386"/>
                  <a:pt x="313718" y="4339829"/>
                </a:cubicBezTo>
                <a:cubicBezTo>
                  <a:pt x="328254" y="4418410"/>
                  <a:pt x="313718" y="4443413"/>
                  <a:pt x="249753" y="4432698"/>
                </a:cubicBezTo>
                <a:cubicBezTo>
                  <a:pt x="179975" y="4421982"/>
                  <a:pt x="113103" y="4371976"/>
                  <a:pt x="25879" y="4396979"/>
                </a:cubicBezTo>
                <a:cubicBezTo>
                  <a:pt x="95658" y="4539854"/>
                  <a:pt x="243939" y="4496991"/>
                  <a:pt x="325347" y="4632722"/>
                </a:cubicBezTo>
                <a:cubicBezTo>
                  <a:pt x="229401" y="4632722"/>
                  <a:pt x="153807" y="4632722"/>
                  <a:pt x="84029" y="4604147"/>
                </a:cubicBezTo>
                <a:cubicBezTo>
                  <a:pt x="54954" y="4593433"/>
                  <a:pt x="22972" y="4579145"/>
                  <a:pt x="5527" y="4622007"/>
                </a:cubicBezTo>
                <a:cubicBezTo>
                  <a:pt x="-14826" y="4672014"/>
                  <a:pt x="25879" y="4689872"/>
                  <a:pt x="49139" y="4697016"/>
                </a:cubicBezTo>
                <a:cubicBezTo>
                  <a:pt x="116011" y="4722019"/>
                  <a:pt x="168344" y="4779170"/>
                  <a:pt x="226494" y="4825604"/>
                </a:cubicBezTo>
                <a:cubicBezTo>
                  <a:pt x="351514" y="4925616"/>
                  <a:pt x="488165" y="5011341"/>
                  <a:pt x="592833" y="5175647"/>
                </a:cubicBezTo>
                <a:cubicBezTo>
                  <a:pt x="461997" y="5132785"/>
                  <a:pt x="363144" y="5032772"/>
                  <a:pt x="238123" y="5014913"/>
                </a:cubicBezTo>
                <a:cubicBezTo>
                  <a:pt x="345700" y="5164932"/>
                  <a:pt x="482350" y="5264944"/>
                  <a:pt x="610278" y="5375673"/>
                </a:cubicBezTo>
                <a:cubicBezTo>
                  <a:pt x="648075" y="5407819"/>
                  <a:pt x="685872" y="5429250"/>
                  <a:pt x="691686" y="5497116"/>
                </a:cubicBezTo>
                <a:cubicBezTo>
                  <a:pt x="709132" y="5629276"/>
                  <a:pt x="755650" y="5736432"/>
                  <a:pt x="860319" y="5793582"/>
                </a:cubicBezTo>
                <a:cubicBezTo>
                  <a:pt x="860319" y="5793582"/>
                  <a:pt x="854504" y="5815013"/>
                  <a:pt x="851597" y="5825729"/>
                </a:cubicBezTo>
                <a:cubicBezTo>
                  <a:pt x="787632" y="5829301"/>
                  <a:pt x="738206" y="5750720"/>
                  <a:pt x="659704" y="5779295"/>
                </a:cubicBezTo>
                <a:cubicBezTo>
                  <a:pt x="738206" y="5886451"/>
                  <a:pt x="802169" y="5979319"/>
                  <a:pt x="909746" y="6029326"/>
                </a:cubicBezTo>
                <a:cubicBezTo>
                  <a:pt x="996969" y="6068616"/>
                  <a:pt x="1104545" y="6093620"/>
                  <a:pt x="1168509" y="6222207"/>
                </a:cubicBezTo>
                <a:cubicBezTo>
                  <a:pt x="1095822" y="6247210"/>
                  <a:pt x="1040581" y="6215063"/>
                  <a:pt x="985339" y="6193632"/>
                </a:cubicBezTo>
                <a:cubicBezTo>
                  <a:pt x="901023" y="6157913"/>
                  <a:pt x="816707" y="6118623"/>
                  <a:pt x="732391" y="6082904"/>
                </a:cubicBezTo>
                <a:cubicBezTo>
                  <a:pt x="700408" y="6068616"/>
                  <a:pt x="665519" y="6061472"/>
                  <a:pt x="645167" y="6125766"/>
                </a:cubicBezTo>
                <a:cubicBezTo>
                  <a:pt x="752743" y="6140053"/>
                  <a:pt x="816707" y="6225779"/>
                  <a:pt x="883579" y="6307932"/>
                </a:cubicBezTo>
                <a:cubicBezTo>
                  <a:pt x="921375" y="6354366"/>
                  <a:pt x="953358" y="6415088"/>
                  <a:pt x="1020229" y="6393657"/>
                </a:cubicBezTo>
                <a:cubicBezTo>
                  <a:pt x="1055118" y="6382942"/>
                  <a:pt x="1078378" y="6415088"/>
                  <a:pt x="1075471" y="6457950"/>
                </a:cubicBezTo>
                <a:cubicBezTo>
                  <a:pt x="1060933" y="6607970"/>
                  <a:pt x="1145250" y="6657976"/>
                  <a:pt x="1232473" y="6686551"/>
                </a:cubicBezTo>
                <a:cubicBezTo>
                  <a:pt x="1360401" y="6729413"/>
                  <a:pt x="1473792" y="6815138"/>
                  <a:pt x="1592997" y="6886576"/>
                </a:cubicBezTo>
                <a:lnTo>
                  <a:pt x="5511704" y="6886576"/>
                </a:lnTo>
                <a:close/>
              </a:path>
            </a:pathLst>
          </a:custGeom>
          <a:solidFill>
            <a:srgbClr val="E7296B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5D095-D24A-8445-6CE0-5AD162CA5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3312"/>
            <a:ext cx="3461084" cy="5431376"/>
          </a:xfrm>
        </p:spPr>
        <p:txBody>
          <a:bodyPr>
            <a:normAutofit/>
          </a:bodyPr>
          <a:lstStyle/>
          <a:p>
            <a:r>
              <a:rPr lang="en-US" b="0" i="0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  <a:t>Installation of Matplotlib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0114D-3EAF-B3A1-D654-D7D7EE7FC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713313"/>
            <a:ext cx="5257801" cy="5431376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pip install matplotlib</a:t>
            </a:r>
          </a:p>
        </p:txBody>
      </p:sp>
    </p:spTree>
    <p:extLst>
      <p:ext uri="{BB962C8B-B14F-4D97-AF65-F5344CB8AC3E}">
        <p14:creationId xmlns:p14="http://schemas.microsoft.com/office/powerpoint/2010/main" val="2725096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E3DFA7-5CBC-2FA7-1D4E-9129A5FAB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sz="3400" b="0" i="0">
                <a:effectLst/>
                <a:latin typeface="Segoe UI" panose="020B0502040204020203" pitchFamily="34" charset="0"/>
              </a:rPr>
              <a:t>Matplotlib </a:t>
            </a:r>
            <a:r>
              <a:rPr lang="en-US" sz="3400" b="0" i="0" err="1">
                <a:effectLst/>
                <a:latin typeface="Segoe UI" panose="020B0502040204020203" pitchFamily="34" charset="0"/>
              </a:rPr>
              <a:t>Pyplot</a:t>
            </a:r>
            <a:endParaRPr lang="en-US" sz="3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B71BD-1D74-B584-5654-96DD3D157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623381"/>
            <a:ext cx="4512012" cy="3553581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7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1700" b="0" i="0" dirty="0" err="1">
                <a:effectLst/>
                <a:latin typeface="Consolas" panose="020B0609020204030204" pitchFamily="49" charset="0"/>
              </a:rPr>
              <a:t>matplotlib.pyplot</a:t>
            </a:r>
            <a:r>
              <a:rPr lang="en-US" sz="1700" b="0" i="0" dirty="0">
                <a:effectLst/>
                <a:latin typeface="Consolas" panose="020B0609020204030204" pitchFamily="49" charset="0"/>
              </a:rPr>
              <a:t> as </a:t>
            </a:r>
            <a:r>
              <a:rPr lang="en-US" sz="1700" b="0" i="0" dirty="0" err="1">
                <a:effectLst/>
                <a:latin typeface="Consolas" panose="020B0609020204030204" pitchFamily="49" charset="0"/>
              </a:rPr>
              <a:t>plt</a:t>
            </a:r>
            <a:br>
              <a:rPr lang="en-US" sz="1700" dirty="0"/>
            </a:br>
            <a:r>
              <a:rPr lang="en-US" sz="17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1700" b="0" i="0" dirty="0" err="1">
                <a:effectLst/>
                <a:latin typeface="Consolas" panose="020B0609020204030204" pitchFamily="49" charset="0"/>
              </a:rPr>
              <a:t>numpy</a:t>
            </a:r>
            <a:r>
              <a:rPr lang="en-US" sz="1700" b="0" i="0" dirty="0">
                <a:effectLst/>
                <a:latin typeface="Consolas" panose="020B0609020204030204" pitchFamily="49" charset="0"/>
              </a:rPr>
              <a:t> as np</a:t>
            </a:r>
            <a:br>
              <a:rPr lang="en-US" sz="1700" dirty="0"/>
            </a:br>
            <a:br>
              <a:rPr lang="en-US" sz="1700" dirty="0"/>
            </a:br>
            <a:r>
              <a:rPr lang="en-US" sz="1700" b="0" i="0" dirty="0" err="1">
                <a:effectLst/>
                <a:latin typeface="Consolas" panose="020B0609020204030204" pitchFamily="49" charset="0"/>
              </a:rPr>
              <a:t>xpoints</a:t>
            </a:r>
            <a:r>
              <a:rPr lang="en-US" sz="1700" b="0" i="0" dirty="0">
                <a:effectLst/>
                <a:latin typeface="Consolas" panose="020B0609020204030204" pitchFamily="49" charset="0"/>
              </a:rPr>
              <a:t> = </a:t>
            </a:r>
            <a:r>
              <a:rPr lang="en-US" sz="17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1700" b="0" i="0" dirty="0">
                <a:effectLst/>
                <a:latin typeface="Consolas" panose="020B0609020204030204" pitchFamily="49" charset="0"/>
              </a:rPr>
              <a:t>([0, 6])</a:t>
            </a:r>
            <a:br>
              <a:rPr lang="en-US" sz="1700" dirty="0"/>
            </a:br>
            <a:r>
              <a:rPr lang="en-US" sz="1700" b="0" i="0" dirty="0" err="1">
                <a:effectLst/>
                <a:latin typeface="Consolas" panose="020B0609020204030204" pitchFamily="49" charset="0"/>
              </a:rPr>
              <a:t>ypoints</a:t>
            </a:r>
            <a:r>
              <a:rPr lang="en-US" sz="1700" b="0" i="0" dirty="0">
                <a:effectLst/>
                <a:latin typeface="Consolas" panose="020B0609020204030204" pitchFamily="49" charset="0"/>
              </a:rPr>
              <a:t> = </a:t>
            </a:r>
            <a:r>
              <a:rPr lang="en-US" sz="17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1700" b="0" i="0" dirty="0">
                <a:effectLst/>
                <a:latin typeface="Consolas" panose="020B0609020204030204" pitchFamily="49" charset="0"/>
              </a:rPr>
              <a:t>([0, 250])</a:t>
            </a:r>
            <a:br>
              <a:rPr lang="en-US" sz="1700" dirty="0"/>
            </a:br>
            <a:br>
              <a:rPr lang="en-US" sz="1700" dirty="0"/>
            </a:br>
            <a:r>
              <a:rPr lang="en-US" sz="1700" b="0" i="0" dirty="0" err="1">
                <a:effectLst/>
                <a:latin typeface="Consolas" panose="020B0609020204030204" pitchFamily="49" charset="0"/>
              </a:rPr>
              <a:t>plt.plot</a:t>
            </a:r>
            <a:r>
              <a:rPr lang="en-US" sz="1700" b="0" i="0" dirty="0">
                <a:effectLst/>
                <a:latin typeface="Consolas" panose="020B0609020204030204" pitchFamily="49" charset="0"/>
              </a:rPr>
              <a:t>(</a:t>
            </a:r>
            <a:r>
              <a:rPr lang="en-US" sz="1700" b="0" i="0" dirty="0" err="1">
                <a:effectLst/>
                <a:latin typeface="Consolas" panose="020B0609020204030204" pitchFamily="49" charset="0"/>
              </a:rPr>
              <a:t>xpoints</a:t>
            </a:r>
            <a:r>
              <a:rPr lang="en-US" sz="1700" b="0" i="0" dirty="0">
                <a:effectLst/>
                <a:latin typeface="Consolas" panose="020B0609020204030204" pitchFamily="49" charset="0"/>
              </a:rPr>
              <a:t>, </a:t>
            </a:r>
            <a:r>
              <a:rPr lang="en-US" sz="1700" b="0" i="0" dirty="0" err="1">
                <a:effectLst/>
                <a:latin typeface="Consolas" panose="020B0609020204030204" pitchFamily="49" charset="0"/>
              </a:rPr>
              <a:t>ypoints</a:t>
            </a:r>
            <a:r>
              <a:rPr lang="en-US" sz="1700" b="0" i="0" dirty="0">
                <a:effectLst/>
                <a:latin typeface="Consolas" panose="020B0609020204030204" pitchFamily="49" charset="0"/>
              </a:rPr>
              <a:t>)</a:t>
            </a:r>
            <a:br>
              <a:rPr lang="en-US" sz="1700" dirty="0"/>
            </a:br>
            <a:r>
              <a:rPr lang="en-US" sz="1700" b="0" i="0" dirty="0" err="1">
                <a:effectLst/>
                <a:latin typeface="Consolas" panose="020B0609020204030204" pitchFamily="49" charset="0"/>
              </a:rPr>
              <a:t>plt.show</a:t>
            </a:r>
            <a:r>
              <a:rPr lang="en-US" sz="1700" b="0" i="0" dirty="0">
                <a:effectLst/>
                <a:latin typeface="Consolas" panose="020B0609020204030204" pitchFamily="49" charset="0"/>
              </a:rPr>
              <a:t>()</a:t>
            </a:r>
            <a:br>
              <a:rPr lang="en-US" sz="1700" dirty="0"/>
            </a:br>
            <a:endParaRPr lang="en-US" sz="17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5B2A7AA-9073-88AE-A636-46B23BBB1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347078"/>
            <a:ext cx="6096000" cy="4552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0692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F541DB91-0B10-46D9-B34B-7BFF9602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Freeform: Shape 2056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E7296B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3B0A6D-74B7-A40D-99CD-0202B3EEF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156" y="365125"/>
            <a:ext cx="5827643" cy="1433433"/>
          </a:xfrm>
        </p:spPr>
        <p:txBody>
          <a:bodyPr anchor="b"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Plotting Without Line</a:t>
            </a:r>
            <a:endParaRPr lang="en-US" dirty="0"/>
          </a:p>
        </p:txBody>
      </p:sp>
      <p:pic>
        <p:nvPicPr>
          <p:cNvPr id="2050" name="Picture 2" descr="Chart&#10;&#10;Description automatically generated">
            <a:extLst>
              <a:ext uri="{FF2B5EF4-FFF2-40B4-BE49-F238E27FC236}">
                <a16:creationId xmlns:a16="http://schemas.microsoft.com/office/drawing/2014/main" id="{15AA4C0E-C151-97B7-C557-E41F24DA7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6" y="2896783"/>
            <a:ext cx="4309533" cy="322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2CFAA-8EAF-0867-8653-907A3F59E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6155" y="2055813"/>
            <a:ext cx="6408341" cy="4121149"/>
          </a:xfrm>
        </p:spPr>
        <p:txBody>
          <a:bodyPr anchor="t">
            <a:normAutofit/>
          </a:bodyPr>
          <a:lstStyle/>
          <a:p>
            <a:r>
              <a:rPr lang="en-US" sz="24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400" b="0" i="0" dirty="0" err="1">
                <a:effectLst/>
                <a:latin typeface="Consolas" panose="020B0609020204030204" pitchFamily="49" charset="0"/>
              </a:rPr>
              <a:t>matplotlib.pyplot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 as </a:t>
            </a:r>
            <a:r>
              <a:rPr lang="en-US" sz="2400" b="0" i="0" dirty="0" err="1">
                <a:effectLst/>
                <a:latin typeface="Consolas" panose="020B0609020204030204" pitchFamily="49" charset="0"/>
              </a:rPr>
              <a:t>plt</a:t>
            </a:r>
            <a:br>
              <a:rPr lang="en-US" sz="2400" dirty="0"/>
            </a:br>
            <a:r>
              <a:rPr lang="en-US" sz="24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400" b="0" i="0" dirty="0" err="1">
                <a:effectLst/>
                <a:latin typeface="Consolas" panose="020B0609020204030204" pitchFamily="49" charset="0"/>
              </a:rPr>
              <a:t>numpy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 as np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0" i="0" dirty="0" err="1">
                <a:effectLst/>
                <a:latin typeface="Consolas" panose="020B0609020204030204" pitchFamily="49" charset="0"/>
              </a:rPr>
              <a:t>xpoints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 = </a:t>
            </a:r>
            <a:r>
              <a:rPr lang="en-US" sz="24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([1, 8])</a:t>
            </a:r>
            <a:br>
              <a:rPr lang="en-US" sz="2400" dirty="0"/>
            </a:br>
            <a:r>
              <a:rPr lang="en-US" sz="2400" b="0" i="0" dirty="0" err="1">
                <a:effectLst/>
                <a:latin typeface="Consolas" panose="020B0609020204030204" pitchFamily="49" charset="0"/>
              </a:rPr>
              <a:t>ypoints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 = </a:t>
            </a:r>
            <a:r>
              <a:rPr lang="en-US" sz="24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([3, 10])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0" i="0" dirty="0" err="1">
                <a:effectLst/>
                <a:latin typeface="Consolas" panose="020B0609020204030204" pitchFamily="49" charset="0"/>
              </a:rPr>
              <a:t>plt.plot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(</a:t>
            </a:r>
            <a:r>
              <a:rPr lang="en-US" sz="2400" b="0" i="0" dirty="0" err="1">
                <a:effectLst/>
                <a:latin typeface="Consolas" panose="020B0609020204030204" pitchFamily="49" charset="0"/>
              </a:rPr>
              <a:t>xpoints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, </a:t>
            </a:r>
            <a:r>
              <a:rPr lang="en-US" sz="2400" b="0" i="0" dirty="0" err="1">
                <a:effectLst/>
                <a:latin typeface="Consolas" panose="020B0609020204030204" pitchFamily="49" charset="0"/>
              </a:rPr>
              <a:t>ypoints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, 'o')</a:t>
            </a:r>
            <a:br>
              <a:rPr lang="en-US" sz="2400" dirty="0"/>
            </a:br>
            <a:r>
              <a:rPr lang="en-US" sz="2400" b="0" i="0" dirty="0" err="1">
                <a:effectLst/>
                <a:latin typeface="Consolas" panose="020B0609020204030204" pitchFamily="49" charset="0"/>
              </a:rPr>
              <a:t>plt.show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()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38584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F541DB91-0B10-46D9-B34B-7BFF9602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Freeform: Shape 3080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E7296B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9975F8-CD41-68CF-16EA-4E7C4CC56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156" y="365125"/>
            <a:ext cx="5827643" cy="1433433"/>
          </a:xfrm>
        </p:spPr>
        <p:txBody>
          <a:bodyPr anchor="b"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Multiple Points</a:t>
            </a:r>
            <a:endParaRPr lang="en-US" dirty="0"/>
          </a:p>
        </p:txBody>
      </p:sp>
      <p:pic>
        <p:nvPicPr>
          <p:cNvPr id="3074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23FCF5F4-0C3F-4F3B-28D7-D6EAAA813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6" y="2896783"/>
            <a:ext cx="4309533" cy="322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5D402-BAA8-1D6B-FAA4-9C865DFA4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6156" y="2055813"/>
            <a:ext cx="5827644" cy="4121149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400" b="0" i="0">
                <a:effectLst/>
                <a:latin typeface="Consolas" panose="020B0609020204030204" pitchFamily="49" charset="0"/>
              </a:rPr>
              <a:t>matplotlib.pyplot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 as </a:t>
            </a:r>
            <a:r>
              <a:rPr lang="en-US" sz="2400" b="0" i="0">
                <a:effectLst/>
                <a:latin typeface="Consolas" panose="020B0609020204030204" pitchFamily="49" charset="0"/>
              </a:rPr>
              <a:t>plt</a:t>
            </a:r>
            <a:br>
              <a:rPr lang="en-US" sz="2400" dirty="0"/>
            </a:br>
            <a:r>
              <a:rPr lang="en-US" sz="24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400" b="0" i="0">
                <a:effectLst/>
                <a:latin typeface="Consolas" panose="020B0609020204030204" pitchFamily="49" charset="0"/>
              </a:rPr>
              <a:t>numpy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 as np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0" i="0">
                <a:effectLst/>
                <a:latin typeface="Consolas" panose="020B0609020204030204" pitchFamily="49" charset="0"/>
              </a:rPr>
              <a:t>xpoints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 = </a:t>
            </a:r>
            <a:r>
              <a:rPr lang="en-US" sz="2400" b="0" i="0">
                <a:effectLst/>
                <a:latin typeface="Consolas" panose="020B0609020204030204" pitchFamily="49" charset="0"/>
              </a:rPr>
              <a:t>np.array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([1, 2, 6, 8])</a:t>
            </a:r>
            <a:br>
              <a:rPr lang="en-US" sz="2400" dirty="0"/>
            </a:br>
            <a:r>
              <a:rPr lang="en-US" sz="2400" b="0" i="0">
                <a:effectLst/>
                <a:latin typeface="Consolas" panose="020B0609020204030204" pitchFamily="49" charset="0"/>
              </a:rPr>
              <a:t>ypoints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 = </a:t>
            </a:r>
            <a:r>
              <a:rPr lang="en-US" sz="2400" b="0" i="0">
                <a:effectLst/>
                <a:latin typeface="Consolas" panose="020B0609020204030204" pitchFamily="49" charset="0"/>
              </a:rPr>
              <a:t>np.array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([3, 8, 1, 10])</a:t>
            </a:r>
            <a:br>
              <a:rPr lang="en-US" sz="2400" dirty="0"/>
            </a:br>
            <a:br>
              <a:rPr lang="en-US" sz="2400" dirty="0"/>
            </a:br>
            <a:r>
              <a:rPr lang="en-US" sz="2400" b="0" i="0">
                <a:effectLst/>
                <a:latin typeface="Consolas" panose="020B0609020204030204" pitchFamily="49" charset="0"/>
              </a:rPr>
              <a:t>plt.plot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(</a:t>
            </a:r>
            <a:r>
              <a:rPr lang="en-US" sz="2400" b="0" i="0">
                <a:effectLst/>
                <a:latin typeface="Consolas" panose="020B0609020204030204" pitchFamily="49" charset="0"/>
              </a:rPr>
              <a:t>xpoints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, </a:t>
            </a:r>
            <a:r>
              <a:rPr lang="en-US" sz="2400" b="0" i="0">
                <a:effectLst/>
                <a:latin typeface="Consolas" panose="020B0609020204030204" pitchFamily="49" charset="0"/>
              </a:rPr>
              <a:t>ypoints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)</a:t>
            </a:r>
            <a:br>
              <a:rPr lang="en-US" sz="2400" dirty="0"/>
            </a:br>
            <a:r>
              <a:rPr lang="en-US" sz="2400" b="0" i="0">
                <a:effectLst/>
                <a:latin typeface="Consolas" panose="020B0609020204030204" pitchFamily="49" charset="0"/>
              </a:rPr>
              <a:t>plt.show</a:t>
            </a:r>
            <a:r>
              <a:rPr lang="en-US" sz="2400" b="0" i="0" dirty="0">
                <a:effectLst/>
                <a:latin typeface="Consolas" panose="020B0609020204030204" pitchFamily="49" charset="0"/>
              </a:rPr>
              <a:t>()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3200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5" name="Freeform: Shape 4104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3B564A-F8E7-C049-F1CB-5BE178900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Default X-Points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11F49-786B-67F0-EE23-DDA51FACB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847" y="2623381"/>
            <a:ext cx="5440720" cy="3553581"/>
          </a:xfrm>
        </p:spPr>
        <p:txBody>
          <a:bodyPr>
            <a:normAutofit/>
          </a:bodyPr>
          <a:lstStyle/>
          <a:p>
            <a:r>
              <a:rPr lang="en-US" sz="20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matplotlib.pyplot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 as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plt</a:t>
            </a:r>
            <a:br>
              <a:rPr lang="en-US" sz="2000" dirty="0"/>
            </a:br>
            <a:r>
              <a:rPr lang="en-US" sz="20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numpy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 as np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 err="1">
                <a:effectLst/>
                <a:latin typeface="Consolas" panose="020B0609020204030204" pitchFamily="49" charset="0"/>
              </a:rPr>
              <a:t>ypoints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 = 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([3, 8, 1, 10, 5, 7])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 err="1">
                <a:effectLst/>
                <a:latin typeface="Consolas" panose="020B0609020204030204" pitchFamily="49" charset="0"/>
              </a:rPr>
              <a:t>plt.plot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ypoints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)</a:t>
            </a:r>
            <a:br>
              <a:rPr lang="en-US" sz="2000" dirty="0"/>
            </a:br>
            <a:r>
              <a:rPr lang="en-US" sz="2000" b="0" i="0" dirty="0" err="1">
                <a:effectLst/>
                <a:latin typeface="Consolas" panose="020B0609020204030204" pitchFamily="49" charset="0"/>
              </a:rPr>
              <a:t>plt.show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()</a:t>
            </a:r>
            <a:endParaRPr lang="en-US" sz="2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69470C7-E3BC-9BAB-EB15-E5C962C49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00986" y="1668776"/>
            <a:ext cx="5251584" cy="3925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167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3596DD-156A-473E-9BB3-C6A29F757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C46C4D6-C474-4E92-B52E-944C1118F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147D74-92AC-90C7-0483-5F6CEAFB1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643467"/>
            <a:ext cx="3888526" cy="1800526"/>
          </a:xfrm>
        </p:spPr>
        <p:txBody>
          <a:bodyPr>
            <a:normAutofit/>
          </a:bodyPr>
          <a:lstStyle/>
          <a:p>
            <a:r>
              <a:rPr lang="en-US" sz="3100" b="0" i="0">
                <a:effectLst/>
                <a:latin typeface="Segoe UI" panose="020B0502040204020203" pitchFamily="34" charset="0"/>
              </a:rPr>
              <a:t>Matplotlib Markers</a:t>
            </a:r>
            <a:endParaRPr lang="en-US" sz="3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AC435-3CF7-0847-4B7E-4B922FB07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110" y="2098088"/>
            <a:ext cx="5322366" cy="31840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matplotlib.pyplot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 as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plt</a:t>
            </a:r>
            <a:br>
              <a:rPr lang="en-US" sz="2000" dirty="0"/>
            </a:br>
            <a:r>
              <a:rPr lang="en-US" sz="2000" b="0" i="0" dirty="0">
                <a:effectLst/>
                <a:latin typeface="Consolas" panose="020B0609020204030204" pitchFamily="49" charset="0"/>
              </a:rPr>
              <a:t>import 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numpy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 as np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 err="1">
                <a:effectLst/>
                <a:latin typeface="Consolas" panose="020B0609020204030204" pitchFamily="49" charset="0"/>
              </a:rPr>
              <a:t>ypoints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 = 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np.array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([3, 8, 1, 10])</a:t>
            </a:r>
            <a:br>
              <a:rPr lang="en-US" sz="2000" dirty="0"/>
            </a:br>
            <a:br>
              <a:rPr lang="en-US" sz="2000" dirty="0"/>
            </a:br>
            <a:r>
              <a:rPr lang="en-US" sz="2000" b="0" i="0" dirty="0" err="1">
                <a:effectLst/>
                <a:latin typeface="Consolas" panose="020B0609020204030204" pitchFamily="49" charset="0"/>
              </a:rPr>
              <a:t>plt.plot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</a:t>
            </a:r>
            <a:r>
              <a:rPr lang="en-US" sz="2000" b="0" i="0" dirty="0" err="1">
                <a:effectLst/>
                <a:latin typeface="Consolas" panose="020B0609020204030204" pitchFamily="49" charset="0"/>
              </a:rPr>
              <a:t>ypoints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, marker = 'o')</a:t>
            </a:r>
            <a:br>
              <a:rPr lang="en-US" sz="2000" dirty="0"/>
            </a:br>
            <a:r>
              <a:rPr lang="en-US" sz="2000" b="0" i="0" dirty="0" err="1">
                <a:effectLst/>
                <a:latin typeface="Consolas" panose="020B0609020204030204" pitchFamily="49" charset="0"/>
              </a:rPr>
              <a:t>plt.show</a:t>
            </a:r>
            <a:r>
              <a:rPr lang="en-US" sz="2000" b="0" i="0" dirty="0">
                <a:effectLst/>
                <a:latin typeface="Consolas" panose="020B0609020204030204" pitchFamily="49" charset="0"/>
              </a:rPr>
              <a:t>()</a:t>
            </a:r>
            <a:endParaRPr lang="en-US" sz="2000" dirty="0"/>
          </a:p>
        </p:txBody>
      </p:sp>
      <p:pic>
        <p:nvPicPr>
          <p:cNvPr id="7" name="Graphic 6" descr="Box trolley">
            <a:extLst>
              <a:ext uri="{FF2B5EF4-FFF2-40B4-BE49-F238E27FC236}">
                <a16:creationId xmlns:a16="http://schemas.microsoft.com/office/drawing/2014/main" id="{BF262CD6-B919-2F9A-578D-229713661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00986" y="1069398"/>
            <a:ext cx="4747547" cy="4747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64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41" name="Rectangle 5140">
            <a:extLst>
              <a:ext uri="{FF2B5EF4-FFF2-40B4-BE49-F238E27FC236}">
                <a16:creationId xmlns:a16="http://schemas.microsoft.com/office/drawing/2014/main" id="{F541DB91-0B10-46D9-B34B-7BFF9602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3" name="Freeform: Shape 5142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rgbClr val="E7296B">
              <a:alpha val="20000"/>
            </a:srgb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F518A3-9B9E-B760-F464-DD41719EF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156" y="365125"/>
            <a:ext cx="5827643" cy="1433433"/>
          </a:xfrm>
        </p:spPr>
        <p:txBody>
          <a:bodyPr anchor="b">
            <a:normAutofit/>
          </a:bodyPr>
          <a:lstStyle/>
          <a:p>
            <a:r>
              <a:rPr lang="en-US" b="0" i="0">
                <a:effectLst/>
                <a:latin typeface="Segoe UI" panose="020B0502040204020203" pitchFamily="34" charset="0"/>
              </a:rPr>
              <a:t>Matplotlib Line</a:t>
            </a:r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2209829-0147-7CC1-9E11-3C892899E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6" y="2896783"/>
            <a:ext cx="4735930" cy="322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77100-F1D3-307F-FC2F-A070EA209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6156" y="2055813"/>
            <a:ext cx="5827644" cy="4121149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b="0" i="0">
                <a:effectLst/>
                <a:latin typeface="Consolas" panose="020B0609020204030204" pitchFamily="49" charset="0"/>
              </a:rPr>
              <a:t>import matplotlib.pyplot as plt</a:t>
            </a:r>
            <a:br>
              <a:rPr lang="en-US" sz="2400" b="0" i="0">
                <a:effectLst/>
                <a:latin typeface="Consolas" panose="020B0609020204030204" pitchFamily="49" charset="0"/>
              </a:rPr>
            </a:br>
            <a:r>
              <a:rPr lang="en-US" sz="2400" b="0" i="0">
                <a:effectLst/>
                <a:latin typeface="Consolas" panose="020B0609020204030204" pitchFamily="49" charset="0"/>
              </a:rPr>
              <a:t>import numpy as np</a:t>
            </a:r>
            <a:br>
              <a:rPr lang="en-US" sz="2400" b="0" i="0">
                <a:effectLst/>
                <a:latin typeface="Consolas" panose="020B0609020204030204" pitchFamily="49" charset="0"/>
              </a:rPr>
            </a:br>
            <a:br>
              <a:rPr lang="en-US" sz="2400" b="0" i="0">
                <a:effectLst/>
                <a:latin typeface="Consolas" panose="020B0609020204030204" pitchFamily="49" charset="0"/>
              </a:rPr>
            </a:br>
            <a:r>
              <a:rPr lang="en-US" sz="2400" b="0" i="0">
                <a:effectLst/>
                <a:latin typeface="Consolas" panose="020B0609020204030204" pitchFamily="49" charset="0"/>
              </a:rPr>
              <a:t>ypoints = np.array([3, 8, 1, 10])</a:t>
            </a:r>
            <a:br>
              <a:rPr lang="en-US" sz="2400" b="0" i="0">
                <a:effectLst/>
                <a:latin typeface="Consolas" panose="020B0609020204030204" pitchFamily="49" charset="0"/>
              </a:rPr>
            </a:br>
            <a:br>
              <a:rPr lang="en-US" sz="2400" b="0" i="0">
                <a:effectLst/>
                <a:latin typeface="Consolas" panose="020B0609020204030204" pitchFamily="49" charset="0"/>
              </a:rPr>
            </a:br>
            <a:r>
              <a:rPr lang="en-US" sz="2400" b="0" i="0">
                <a:effectLst/>
                <a:latin typeface="Consolas" panose="020B0609020204030204" pitchFamily="49" charset="0"/>
              </a:rPr>
              <a:t>plt.plot(ypoints, linestyle = 'dotted')</a:t>
            </a:r>
            <a:br>
              <a:rPr lang="en-US" sz="2400" b="0" i="0">
                <a:effectLst/>
                <a:latin typeface="Consolas" panose="020B0609020204030204" pitchFamily="49" charset="0"/>
              </a:rPr>
            </a:br>
            <a:r>
              <a:rPr lang="en-US" sz="2400" b="0" i="0">
                <a:effectLst/>
                <a:latin typeface="Consolas" panose="020B0609020204030204" pitchFamily="49" charset="0"/>
              </a:rPr>
              <a:t>plt.show()</a:t>
            </a:r>
          </a:p>
          <a:p>
            <a:pPr>
              <a:lnSpc>
                <a:spcPct val="90000"/>
              </a:lnSpc>
            </a:pPr>
            <a:r>
              <a:rPr lang="en-US" sz="2400" b="0" i="0">
                <a:effectLst/>
                <a:latin typeface="Segoe UI" panose="020B0502040204020203" pitchFamily="34" charset="0"/>
              </a:rPr>
              <a:t>Result:</a:t>
            </a:r>
          </a:p>
          <a:p>
            <a:pPr>
              <a:lnSpc>
                <a:spcPct val="90000"/>
              </a:lnSpc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010350644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171734"/>
      </a:dk2>
      <a:lt2>
        <a:srgbClr val="F0F3F2"/>
      </a:lt2>
      <a:accent1>
        <a:srgbClr val="E7296B"/>
      </a:accent1>
      <a:accent2>
        <a:srgbClr val="D517A8"/>
      </a:accent2>
      <a:accent3>
        <a:srgbClr val="C429E7"/>
      </a:accent3>
      <a:accent4>
        <a:srgbClr val="6317D5"/>
      </a:accent4>
      <a:accent5>
        <a:srgbClr val="292CE7"/>
      </a:accent5>
      <a:accent6>
        <a:srgbClr val="1769D5"/>
      </a:accent6>
      <a:hlink>
        <a:srgbClr val="6655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3021</TotalTime>
  <Words>931</Words>
  <Application>Microsoft Office PowerPoint</Application>
  <PresentationFormat>Widescreen</PresentationFormat>
  <Paragraphs>36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Century Gothic</vt:lpstr>
      <vt:lpstr>Consolas</vt:lpstr>
      <vt:lpstr>Elephant</vt:lpstr>
      <vt:lpstr>Segoe UI</vt:lpstr>
      <vt:lpstr>Verdana</vt:lpstr>
      <vt:lpstr>BrushVTI</vt:lpstr>
      <vt:lpstr>DATA SCIENCE INTERNSHIP Session 7</vt:lpstr>
      <vt:lpstr>What is Matplotlib?</vt:lpstr>
      <vt:lpstr>Installation of Matplotlib</vt:lpstr>
      <vt:lpstr>Matplotlib Pyplot</vt:lpstr>
      <vt:lpstr>Plotting Without Line</vt:lpstr>
      <vt:lpstr>Multiple Points</vt:lpstr>
      <vt:lpstr>Default X-Points</vt:lpstr>
      <vt:lpstr>Matplotlib Markers</vt:lpstr>
      <vt:lpstr>Matplotlib Line</vt:lpstr>
      <vt:lpstr>Matplotlib Labels and Title</vt:lpstr>
      <vt:lpstr>Matplotlib Adding Grid Lines</vt:lpstr>
      <vt:lpstr>Matplotlib Subplot</vt:lpstr>
      <vt:lpstr>Matplotlib Scatter</vt:lpstr>
      <vt:lpstr>Creating Bars</vt:lpstr>
      <vt:lpstr>Matplotlib Pie Charts</vt:lpstr>
      <vt:lpstr>Matplotlib Histograms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INTERNSHIP</dc:title>
  <dc:creator>Dr. SAMBATH M</dc:creator>
  <cp:lastModifiedBy>Dr. SAMBATH M</cp:lastModifiedBy>
  <cp:revision>119</cp:revision>
  <dcterms:created xsi:type="dcterms:W3CDTF">2022-05-27T05:03:20Z</dcterms:created>
  <dcterms:modified xsi:type="dcterms:W3CDTF">2022-06-18T05:16:56Z</dcterms:modified>
</cp:coreProperties>
</file>

<file path=docProps/thumbnail.jpeg>
</file>